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7" r:id="rId10"/>
    <p:sldId id="264" r:id="rId11"/>
    <p:sldId id="265" r:id="rId12"/>
    <p:sldId id="266" r:id="rId13"/>
    <p:sldId id="268" r:id="rId14"/>
    <p:sldId id="270" r:id="rId15"/>
    <p:sldId id="271" r:id="rId16"/>
    <p:sldId id="272" r:id="rId1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showGuides="1">
      <p:cViewPr varScale="1">
        <p:scale>
          <a:sx n="68" d="100"/>
          <a:sy n="68" d="100"/>
        </p:scale>
        <p:origin x="580" y="4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B650C9-001D-46AA-8B7B-280C63029F3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MX"/>
        </a:p>
      </dgm:t>
    </dgm:pt>
    <dgm:pt modelId="{39F3CFAA-DA19-4DA5-A834-4235763BA703}">
      <dgm:prSet phldrT="[Texto]"/>
      <dgm:spPr>
        <a:solidFill>
          <a:schemeClr val="accent1">
            <a:tint val="40000"/>
            <a:hueOff val="0"/>
            <a:satOff val="0"/>
            <a:lumOff val="0"/>
            <a:alpha val="40000"/>
          </a:schemeClr>
        </a:solidFill>
      </dgm:spPr>
      <dgm:t>
        <a:bodyPr/>
        <a:lstStyle/>
        <a:p>
          <a:r>
            <a:rPr lang="es-MX" b="1" dirty="0"/>
            <a:t>Identificar</a:t>
          </a:r>
          <a:r>
            <a:rPr lang="es-MX" dirty="0"/>
            <a:t> los espacios públicos con mayor incidencia y percepción de inseguridad</a:t>
          </a:r>
        </a:p>
      </dgm:t>
    </dgm:pt>
    <dgm:pt modelId="{B61F57C3-FA75-4D56-AC37-38FB3084B055}" type="parTrans" cxnId="{A0126CA2-6286-4F02-B131-C273AAA9B380}">
      <dgm:prSet/>
      <dgm:spPr/>
      <dgm:t>
        <a:bodyPr/>
        <a:lstStyle/>
        <a:p>
          <a:endParaRPr lang="es-MX"/>
        </a:p>
      </dgm:t>
    </dgm:pt>
    <dgm:pt modelId="{4F06B8C2-09B6-442A-ADFE-B04AC89631BD}" type="sibTrans" cxnId="{A0126CA2-6286-4F02-B131-C273AAA9B380}">
      <dgm:prSet/>
      <dgm:spPr/>
      <dgm:t>
        <a:bodyPr/>
        <a:lstStyle/>
        <a:p>
          <a:endParaRPr lang="es-MX"/>
        </a:p>
      </dgm:t>
    </dgm:pt>
    <dgm:pt modelId="{58C59948-4703-4830-9077-7D89196F7D7B}">
      <dgm:prSet phldrT="[Texto]"/>
      <dgm:spPr>
        <a:solidFill>
          <a:schemeClr val="accent1">
            <a:hueOff val="0"/>
            <a:satOff val="0"/>
            <a:lumOff val="0"/>
            <a:alpha val="70000"/>
          </a:schemeClr>
        </a:solidFill>
      </dgm:spPr>
      <dgm:t>
        <a:bodyPr/>
        <a:lstStyle/>
        <a:p>
          <a:r>
            <a:rPr lang="es-MX" dirty="0"/>
            <a:t>Entrevistas  a actores clave y usuarias </a:t>
          </a:r>
        </a:p>
      </dgm:t>
    </dgm:pt>
    <dgm:pt modelId="{ECF6E56C-11D6-4F06-9058-93E8FA89CDFF}" type="parTrans" cxnId="{74CD7FB0-E1FF-4489-BB00-F51D518CA1F7}">
      <dgm:prSet/>
      <dgm:spPr/>
      <dgm:t>
        <a:bodyPr/>
        <a:lstStyle/>
        <a:p>
          <a:endParaRPr lang="es-MX"/>
        </a:p>
      </dgm:t>
    </dgm:pt>
    <dgm:pt modelId="{2D9C293F-53B3-490D-B305-2EC670DCAD72}" type="sibTrans" cxnId="{74CD7FB0-E1FF-4489-BB00-F51D518CA1F7}">
      <dgm:prSet/>
      <dgm:spPr/>
      <dgm:t>
        <a:bodyPr/>
        <a:lstStyle/>
        <a:p>
          <a:endParaRPr lang="es-MX"/>
        </a:p>
      </dgm:t>
    </dgm:pt>
    <dgm:pt modelId="{F3BD657B-DCC1-44A2-95B6-979F04DE0D86}">
      <dgm:prSet phldrT="[Texto]"/>
      <dgm:spPr>
        <a:solidFill>
          <a:schemeClr val="accent1">
            <a:hueOff val="0"/>
            <a:satOff val="0"/>
            <a:lumOff val="0"/>
            <a:alpha val="70000"/>
          </a:schemeClr>
        </a:solidFill>
      </dgm:spPr>
      <dgm:t>
        <a:bodyPr/>
        <a:lstStyle/>
        <a:p>
          <a:r>
            <a:rPr lang="es-MX" dirty="0"/>
            <a:t>Género, Comunidad y Regulación social</a:t>
          </a:r>
        </a:p>
      </dgm:t>
    </dgm:pt>
    <dgm:pt modelId="{5E886BDD-986F-4EB5-B27A-99DAC4B975A1}" type="parTrans" cxnId="{007BCF70-D71B-4619-A03E-EC4A6EA68D65}">
      <dgm:prSet/>
      <dgm:spPr/>
      <dgm:t>
        <a:bodyPr/>
        <a:lstStyle/>
        <a:p>
          <a:endParaRPr lang="es-MX"/>
        </a:p>
      </dgm:t>
    </dgm:pt>
    <dgm:pt modelId="{6217FC0B-2078-423F-9506-983DDB5B71F2}" type="sibTrans" cxnId="{007BCF70-D71B-4619-A03E-EC4A6EA68D65}">
      <dgm:prSet/>
      <dgm:spPr/>
      <dgm:t>
        <a:bodyPr/>
        <a:lstStyle/>
        <a:p>
          <a:endParaRPr lang="es-MX"/>
        </a:p>
      </dgm:t>
    </dgm:pt>
    <dgm:pt modelId="{E7501CE4-A8E2-4765-A555-ED64FE21331C}">
      <dgm:prSet phldrT="[Texto]"/>
      <dgm:spPr>
        <a:solidFill>
          <a:schemeClr val="accent1">
            <a:tint val="40000"/>
            <a:hueOff val="0"/>
            <a:satOff val="0"/>
            <a:lumOff val="0"/>
            <a:alpha val="40000"/>
          </a:schemeClr>
        </a:solidFill>
      </dgm:spPr>
      <dgm:t>
        <a:bodyPr/>
        <a:lstStyle/>
        <a:p>
          <a:r>
            <a:rPr lang="es-MX" b="1" dirty="0"/>
            <a:t>Caracteriza</a:t>
          </a:r>
          <a:r>
            <a:rPr lang="es-MX" dirty="0"/>
            <a:t>r dichos espacios</a:t>
          </a:r>
        </a:p>
      </dgm:t>
    </dgm:pt>
    <dgm:pt modelId="{AAE8C466-45FE-437E-8F6E-DA9115299FFC}" type="parTrans" cxnId="{1A758BA7-BA02-467A-9C89-29DDF6D2B9D4}">
      <dgm:prSet/>
      <dgm:spPr/>
      <dgm:t>
        <a:bodyPr/>
        <a:lstStyle/>
        <a:p>
          <a:endParaRPr lang="es-MX"/>
        </a:p>
      </dgm:t>
    </dgm:pt>
    <dgm:pt modelId="{38549A19-BC86-40F3-82B0-222047C87DDB}" type="sibTrans" cxnId="{1A758BA7-BA02-467A-9C89-29DDF6D2B9D4}">
      <dgm:prSet/>
      <dgm:spPr/>
      <dgm:t>
        <a:bodyPr/>
        <a:lstStyle/>
        <a:p>
          <a:endParaRPr lang="es-MX"/>
        </a:p>
      </dgm:t>
    </dgm:pt>
    <dgm:pt modelId="{F6362672-DB66-404A-B9F7-13B19A208F69}">
      <dgm:prSet phldrT="[Texto]"/>
      <dgm:spPr>
        <a:solidFill>
          <a:schemeClr val="accent1">
            <a:hueOff val="0"/>
            <a:satOff val="0"/>
            <a:lumOff val="0"/>
            <a:alpha val="70000"/>
          </a:schemeClr>
        </a:solidFill>
      </dgm:spPr>
      <dgm:t>
        <a:bodyPr/>
        <a:lstStyle/>
        <a:p>
          <a:r>
            <a:rPr lang="es-MX" dirty="0"/>
            <a:t>Observación directa</a:t>
          </a:r>
        </a:p>
      </dgm:t>
    </dgm:pt>
    <dgm:pt modelId="{6122A939-C7FB-4BEE-9F85-5BAD0B79286E}" type="parTrans" cxnId="{66831CAC-5558-4698-A287-985E89A9A35C}">
      <dgm:prSet/>
      <dgm:spPr/>
      <dgm:t>
        <a:bodyPr/>
        <a:lstStyle/>
        <a:p>
          <a:endParaRPr lang="es-MX"/>
        </a:p>
      </dgm:t>
    </dgm:pt>
    <dgm:pt modelId="{7AE5689D-5AC9-4BC4-8439-D6ACCFCE7593}" type="sibTrans" cxnId="{66831CAC-5558-4698-A287-985E89A9A35C}">
      <dgm:prSet/>
      <dgm:spPr/>
      <dgm:t>
        <a:bodyPr/>
        <a:lstStyle/>
        <a:p>
          <a:endParaRPr lang="es-MX"/>
        </a:p>
      </dgm:t>
    </dgm:pt>
    <dgm:pt modelId="{126324F4-336C-4233-BCE5-379B9A04D53C}">
      <dgm:prSet phldrT="[Texto]"/>
      <dgm:spPr>
        <a:solidFill>
          <a:schemeClr val="accent1">
            <a:hueOff val="0"/>
            <a:satOff val="0"/>
            <a:lumOff val="0"/>
            <a:alpha val="70000"/>
          </a:schemeClr>
        </a:solidFill>
      </dgm:spPr>
      <dgm:t>
        <a:bodyPr/>
        <a:lstStyle/>
        <a:p>
          <a:r>
            <a:rPr lang="es-MX" dirty="0"/>
            <a:t>Yuxtaposición, orden social, imagen y mantenimiento,  territorialidad  y visibilidad</a:t>
          </a:r>
        </a:p>
      </dgm:t>
    </dgm:pt>
    <dgm:pt modelId="{BF9966B5-193E-4715-9FF3-6BD0AA03DC1F}" type="parTrans" cxnId="{CAC56FB9-C8F2-4725-9E35-4EFF2C65649A}">
      <dgm:prSet/>
      <dgm:spPr/>
      <dgm:t>
        <a:bodyPr/>
        <a:lstStyle/>
        <a:p>
          <a:endParaRPr lang="es-MX"/>
        </a:p>
      </dgm:t>
    </dgm:pt>
    <dgm:pt modelId="{1ADF0571-F0A8-4844-A316-5EF42145344A}" type="sibTrans" cxnId="{CAC56FB9-C8F2-4725-9E35-4EFF2C65649A}">
      <dgm:prSet/>
      <dgm:spPr/>
      <dgm:t>
        <a:bodyPr/>
        <a:lstStyle/>
        <a:p>
          <a:endParaRPr lang="es-MX"/>
        </a:p>
      </dgm:t>
    </dgm:pt>
    <dgm:pt modelId="{DB0A07EA-BDEF-4DD9-9578-25176884F433}">
      <dgm:prSet phldrT="[Texto]"/>
      <dgm:spPr>
        <a:solidFill>
          <a:schemeClr val="accent1">
            <a:tint val="40000"/>
            <a:hueOff val="0"/>
            <a:satOff val="0"/>
            <a:lumOff val="0"/>
            <a:alpha val="40000"/>
          </a:schemeClr>
        </a:solidFill>
      </dgm:spPr>
      <dgm:t>
        <a:bodyPr/>
        <a:lstStyle/>
        <a:p>
          <a:r>
            <a:rPr lang="es-MX" b="1" dirty="0"/>
            <a:t>Analizar </a:t>
          </a:r>
          <a:r>
            <a:rPr lang="es-MX" dirty="0"/>
            <a:t>la experiencia de las jóvenes</a:t>
          </a:r>
        </a:p>
      </dgm:t>
    </dgm:pt>
    <dgm:pt modelId="{CD691F0B-BB3B-4780-A9E9-D969432805C5}" type="parTrans" cxnId="{02E370F4-7F3B-49BF-A63D-40EF300330C9}">
      <dgm:prSet/>
      <dgm:spPr/>
      <dgm:t>
        <a:bodyPr/>
        <a:lstStyle/>
        <a:p>
          <a:endParaRPr lang="es-MX"/>
        </a:p>
      </dgm:t>
    </dgm:pt>
    <dgm:pt modelId="{7248098C-0CF4-4996-B9D3-6A4E06344903}" type="sibTrans" cxnId="{02E370F4-7F3B-49BF-A63D-40EF300330C9}">
      <dgm:prSet/>
      <dgm:spPr/>
      <dgm:t>
        <a:bodyPr/>
        <a:lstStyle/>
        <a:p>
          <a:endParaRPr lang="es-MX"/>
        </a:p>
      </dgm:t>
    </dgm:pt>
    <dgm:pt modelId="{5DFD742D-CA81-4561-A02C-9F9012068816}">
      <dgm:prSet phldrT="[Texto]"/>
      <dgm:spPr>
        <a:solidFill>
          <a:schemeClr val="accent1">
            <a:hueOff val="0"/>
            <a:satOff val="0"/>
            <a:lumOff val="0"/>
            <a:alpha val="70000"/>
          </a:schemeClr>
        </a:solidFill>
      </dgm:spPr>
      <dgm:t>
        <a:bodyPr/>
        <a:lstStyle/>
        <a:p>
          <a:r>
            <a:rPr lang="es-MX" dirty="0"/>
            <a:t>Entrevista móvil</a:t>
          </a:r>
        </a:p>
      </dgm:t>
    </dgm:pt>
    <dgm:pt modelId="{439F80DE-4199-4524-A969-7E88AF8954AA}" type="parTrans" cxnId="{105F0738-0C62-4BCF-9B88-82EAFA078415}">
      <dgm:prSet/>
      <dgm:spPr/>
      <dgm:t>
        <a:bodyPr/>
        <a:lstStyle/>
        <a:p>
          <a:endParaRPr lang="es-MX"/>
        </a:p>
      </dgm:t>
    </dgm:pt>
    <dgm:pt modelId="{534EC10F-F508-442F-9B9D-E12A6C57D22B}" type="sibTrans" cxnId="{105F0738-0C62-4BCF-9B88-82EAFA078415}">
      <dgm:prSet/>
      <dgm:spPr/>
      <dgm:t>
        <a:bodyPr/>
        <a:lstStyle/>
        <a:p>
          <a:endParaRPr lang="es-MX"/>
        </a:p>
      </dgm:t>
    </dgm:pt>
    <dgm:pt modelId="{E451708E-853B-4E24-906B-13FB84DB60BE}">
      <dgm:prSet phldrT="[Texto]"/>
      <dgm:spPr>
        <a:solidFill>
          <a:schemeClr val="accent1">
            <a:hueOff val="0"/>
            <a:satOff val="0"/>
            <a:lumOff val="0"/>
            <a:alpha val="70000"/>
          </a:schemeClr>
        </a:solidFill>
      </dgm:spPr>
      <dgm:t>
        <a:bodyPr/>
        <a:lstStyle/>
        <a:p>
          <a:r>
            <a:rPr lang="es-MX" dirty="0"/>
            <a:t>Recorrido por el lugar y elementos de percepción de inseguridad, practicas de cuidado e incidencia.</a:t>
          </a:r>
        </a:p>
      </dgm:t>
    </dgm:pt>
    <dgm:pt modelId="{332BD5B4-CEDD-42D8-AC03-9BD92B7381E1}" type="parTrans" cxnId="{DED56CB2-D202-499F-96BE-BD12A7434F11}">
      <dgm:prSet/>
      <dgm:spPr/>
      <dgm:t>
        <a:bodyPr/>
        <a:lstStyle/>
        <a:p>
          <a:endParaRPr lang="es-MX"/>
        </a:p>
      </dgm:t>
    </dgm:pt>
    <dgm:pt modelId="{CC87AFC8-A74D-47F0-9B46-5C61BA8764A5}" type="sibTrans" cxnId="{DED56CB2-D202-499F-96BE-BD12A7434F11}">
      <dgm:prSet/>
      <dgm:spPr/>
      <dgm:t>
        <a:bodyPr/>
        <a:lstStyle/>
        <a:p>
          <a:endParaRPr lang="es-MX"/>
        </a:p>
      </dgm:t>
    </dgm:pt>
    <dgm:pt modelId="{6D7B424F-34BD-4A97-9078-FBC1F74D2279}" type="pres">
      <dgm:prSet presAssocID="{83B650C9-001D-46AA-8B7B-280C63029F3A}" presName="theList" presStyleCnt="0">
        <dgm:presLayoutVars>
          <dgm:dir/>
          <dgm:animLvl val="lvl"/>
          <dgm:resizeHandles val="exact"/>
        </dgm:presLayoutVars>
      </dgm:prSet>
      <dgm:spPr/>
    </dgm:pt>
    <dgm:pt modelId="{0A91A756-C337-47C9-994B-773B52AAB7A6}" type="pres">
      <dgm:prSet presAssocID="{39F3CFAA-DA19-4DA5-A834-4235763BA703}" presName="compNode" presStyleCnt="0"/>
      <dgm:spPr/>
    </dgm:pt>
    <dgm:pt modelId="{04F8A399-F92E-4A10-BC5A-CA15AA8A2491}" type="pres">
      <dgm:prSet presAssocID="{39F3CFAA-DA19-4DA5-A834-4235763BA703}" presName="aNode" presStyleLbl="bgShp" presStyleIdx="0" presStyleCnt="3"/>
      <dgm:spPr/>
    </dgm:pt>
    <dgm:pt modelId="{9246FEEC-5835-4B34-B328-5C68642FEB98}" type="pres">
      <dgm:prSet presAssocID="{39F3CFAA-DA19-4DA5-A834-4235763BA703}" presName="textNode" presStyleLbl="bgShp" presStyleIdx="0" presStyleCnt="3"/>
      <dgm:spPr/>
    </dgm:pt>
    <dgm:pt modelId="{57D542A1-6380-4C7B-8264-AB3271028B0C}" type="pres">
      <dgm:prSet presAssocID="{39F3CFAA-DA19-4DA5-A834-4235763BA703}" presName="compChildNode" presStyleCnt="0"/>
      <dgm:spPr/>
    </dgm:pt>
    <dgm:pt modelId="{04AD74E9-6864-40D1-B447-297364622D3A}" type="pres">
      <dgm:prSet presAssocID="{39F3CFAA-DA19-4DA5-A834-4235763BA703}" presName="theInnerList" presStyleCnt="0"/>
      <dgm:spPr/>
    </dgm:pt>
    <dgm:pt modelId="{6B1C1409-1542-4E73-B1CF-4014FD6750D1}" type="pres">
      <dgm:prSet presAssocID="{58C59948-4703-4830-9077-7D89196F7D7B}" presName="childNode" presStyleLbl="node1" presStyleIdx="0" presStyleCnt="6">
        <dgm:presLayoutVars>
          <dgm:bulletEnabled val="1"/>
        </dgm:presLayoutVars>
      </dgm:prSet>
      <dgm:spPr/>
    </dgm:pt>
    <dgm:pt modelId="{6C92B8EC-A176-42D3-9F49-CC6FF1435A5B}" type="pres">
      <dgm:prSet presAssocID="{58C59948-4703-4830-9077-7D89196F7D7B}" presName="aSpace2" presStyleCnt="0"/>
      <dgm:spPr/>
    </dgm:pt>
    <dgm:pt modelId="{2840BA79-7B38-44C1-BB87-A81751B23E87}" type="pres">
      <dgm:prSet presAssocID="{F3BD657B-DCC1-44A2-95B6-979F04DE0D86}" presName="childNode" presStyleLbl="node1" presStyleIdx="1" presStyleCnt="6">
        <dgm:presLayoutVars>
          <dgm:bulletEnabled val="1"/>
        </dgm:presLayoutVars>
      </dgm:prSet>
      <dgm:spPr/>
    </dgm:pt>
    <dgm:pt modelId="{C1B5B1BB-11BA-4EAB-B4B1-78889952E664}" type="pres">
      <dgm:prSet presAssocID="{39F3CFAA-DA19-4DA5-A834-4235763BA703}" presName="aSpace" presStyleCnt="0"/>
      <dgm:spPr/>
    </dgm:pt>
    <dgm:pt modelId="{29571BFA-35BA-495F-AC13-EEA748587D48}" type="pres">
      <dgm:prSet presAssocID="{E7501CE4-A8E2-4765-A555-ED64FE21331C}" presName="compNode" presStyleCnt="0"/>
      <dgm:spPr/>
    </dgm:pt>
    <dgm:pt modelId="{4F91CF58-2966-4893-8F33-7946F0CF930C}" type="pres">
      <dgm:prSet presAssocID="{E7501CE4-A8E2-4765-A555-ED64FE21331C}" presName="aNode" presStyleLbl="bgShp" presStyleIdx="1" presStyleCnt="3"/>
      <dgm:spPr/>
    </dgm:pt>
    <dgm:pt modelId="{87879EA1-D389-4FB1-9E67-5DD4AF5A0CF7}" type="pres">
      <dgm:prSet presAssocID="{E7501CE4-A8E2-4765-A555-ED64FE21331C}" presName="textNode" presStyleLbl="bgShp" presStyleIdx="1" presStyleCnt="3"/>
      <dgm:spPr/>
    </dgm:pt>
    <dgm:pt modelId="{64E982A4-142F-450A-ABF6-D2E07C1084C4}" type="pres">
      <dgm:prSet presAssocID="{E7501CE4-A8E2-4765-A555-ED64FE21331C}" presName="compChildNode" presStyleCnt="0"/>
      <dgm:spPr/>
    </dgm:pt>
    <dgm:pt modelId="{89062A42-D9AB-4417-8175-E27F3C4A82EC}" type="pres">
      <dgm:prSet presAssocID="{E7501CE4-A8E2-4765-A555-ED64FE21331C}" presName="theInnerList" presStyleCnt="0"/>
      <dgm:spPr/>
    </dgm:pt>
    <dgm:pt modelId="{FD60C532-C4BB-4BBB-A470-DF740A75FD40}" type="pres">
      <dgm:prSet presAssocID="{F6362672-DB66-404A-B9F7-13B19A208F69}" presName="childNode" presStyleLbl="node1" presStyleIdx="2" presStyleCnt="6">
        <dgm:presLayoutVars>
          <dgm:bulletEnabled val="1"/>
        </dgm:presLayoutVars>
      </dgm:prSet>
      <dgm:spPr/>
    </dgm:pt>
    <dgm:pt modelId="{A8AA7E7A-77DA-4D75-B5B0-22888C0DCFE6}" type="pres">
      <dgm:prSet presAssocID="{F6362672-DB66-404A-B9F7-13B19A208F69}" presName="aSpace2" presStyleCnt="0"/>
      <dgm:spPr/>
    </dgm:pt>
    <dgm:pt modelId="{0BC3262F-ABB6-44F5-B320-1499CBB10302}" type="pres">
      <dgm:prSet presAssocID="{126324F4-336C-4233-BCE5-379B9A04D53C}" presName="childNode" presStyleLbl="node1" presStyleIdx="3" presStyleCnt="6">
        <dgm:presLayoutVars>
          <dgm:bulletEnabled val="1"/>
        </dgm:presLayoutVars>
      </dgm:prSet>
      <dgm:spPr/>
    </dgm:pt>
    <dgm:pt modelId="{7813A40F-9E9D-41AD-9541-F0619ACE8C49}" type="pres">
      <dgm:prSet presAssocID="{E7501CE4-A8E2-4765-A555-ED64FE21331C}" presName="aSpace" presStyleCnt="0"/>
      <dgm:spPr/>
    </dgm:pt>
    <dgm:pt modelId="{30B3F5A5-C6AF-4D18-8F65-82DBD2444308}" type="pres">
      <dgm:prSet presAssocID="{DB0A07EA-BDEF-4DD9-9578-25176884F433}" presName="compNode" presStyleCnt="0"/>
      <dgm:spPr/>
    </dgm:pt>
    <dgm:pt modelId="{AEC89CC3-A16F-4021-91C4-40672F18A460}" type="pres">
      <dgm:prSet presAssocID="{DB0A07EA-BDEF-4DD9-9578-25176884F433}" presName="aNode" presStyleLbl="bgShp" presStyleIdx="2" presStyleCnt="3"/>
      <dgm:spPr/>
    </dgm:pt>
    <dgm:pt modelId="{99B49D7C-C7FF-4C0B-B77E-B00402EB7600}" type="pres">
      <dgm:prSet presAssocID="{DB0A07EA-BDEF-4DD9-9578-25176884F433}" presName="textNode" presStyleLbl="bgShp" presStyleIdx="2" presStyleCnt="3"/>
      <dgm:spPr/>
    </dgm:pt>
    <dgm:pt modelId="{998D2393-2CC8-49EB-A7CD-018FC1B27054}" type="pres">
      <dgm:prSet presAssocID="{DB0A07EA-BDEF-4DD9-9578-25176884F433}" presName="compChildNode" presStyleCnt="0"/>
      <dgm:spPr/>
    </dgm:pt>
    <dgm:pt modelId="{B23D5CA6-C42B-4FA5-818B-DEA5D21CD037}" type="pres">
      <dgm:prSet presAssocID="{DB0A07EA-BDEF-4DD9-9578-25176884F433}" presName="theInnerList" presStyleCnt="0"/>
      <dgm:spPr/>
    </dgm:pt>
    <dgm:pt modelId="{35441370-90A4-4F5C-BA03-5E8AD0DDE416}" type="pres">
      <dgm:prSet presAssocID="{5DFD742D-CA81-4561-A02C-9F9012068816}" presName="childNode" presStyleLbl="node1" presStyleIdx="4" presStyleCnt="6">
        <dgm:presLayoutVars>
          <dgm:bulletEnabled val="1"/>
        </dgm:presLayoutVars>
      </dgm:prSet>
      <dgm:spPr/>
    </dgm:pt>
    <dgm:pt modelId="{EF2CA1E5-62EC-42CC-B71C-D2A9DC1345DC}" type="pres">
      <dgm:prSet presAssocID="{5DFD742D-CA81-4561-A02C-9F9012068816}" presName="aSpace2" presStyleCnt="0"/>
      <dgm:spPr/>
    </dgm:pt>
    <dgm:pt modelId="{8DD5F3ED-4DDE-4861-8C9E-E9B79FD4CDFC}" type="pres">
      <dgm:prSet presAssocID="{E451708E-853B-4E24-906B-13FB84DB60BE}" presName="childNode" presStyleLbl="node1" presStyleIdx="5" presStyleCnt="6">
        <dgm:presLayoutVars>
          <dgm:bulletEnabled val="1"/>
        </dgm:presLayoutVars>
      </dgm:prSet>
      <dgm:spPr/>
    </dgm:pt>
  </dgm:ptLst>
  <dgm:cxnLst>
    <dgm:cxn modelId="{FD10CC0F-34A0-4F35-8538-9D145203B105}" type="presOf" srcId="{E451708E-853B-4E24-906B-13FB84DB60BE}" destId="{8DD5F3ED-4DDE-4861-8C9E-E9B79FD4CDFC}" srcOrd="0" destOrd="0" presId="urn:microsoft.com/office/officeart/2005/8/layout/lProcess2"/>
    <dgm:cxn modelId="{E23A951F-5D16-45F4-95A4-058E6F11370B}" type="presOf" srcId="{DB0A07EA-BDEF-4DD9-9578-25176884F433}" destId="{99B49D7C-C7FF-4C0B-B77E-B00402EB7600}" srcOrd="1" destOrd="0" presId="urn:microsoft.com/office/officeart/2005/8/layout/lProcess2"/>
    <dgm:cxn modelId="{105F0738-0C62-4BCF-9B88-82EAFA078415}" srcId="{DB0A07EA-BDEF-4DD9-9578-25176884F433}" destId="{5DFD742D-CA81-4561-A02C-9F9012068816}" srcOrd="0" destOrd="0" parTransId="{439F80DE-4199-4524-A969-7E88AF8954AA}" sibTransId="{534EC10F-F508-442F-9B9D-E12A6C57D22B}"/>
    <dgm:cxn modelId="{FEE63E3A-CEA4-41A7-AF2A-3099D23C2305}" type="presOf" srcId="{39F3CFAA-DA19-4DA5-A834-4235763BA703}" destId="{9246FEEC-5835-4B34-B328-5C68642FEB98}" srcOrd="1" destOrd="0" presId="urn:microsoft.com/office/officeart/2005/8/layout/lProcess2"/>
    <dgm:cxn modelId="{C000D45E-CB53-4661-848D-3E235C2B1159}" type="presOf" srcId="{39F3CFAA-DA19-4DA5-A834-4235763BA703}" destId="{04F8A399-F92E-4A10-BC5A-CA15AA8A2491}" srcOrd="0" destOrd="0" presId="urn:microsoft.com/office/officeart/2005/8/layout/lProcess2"/>
    <dgm:cxn modelId="{007BCF70-D71B-4619-A03E-EC4A6EA68D65}" srcId="{39F3CFAA-DA19-4DA5-A834-4235763BA703}" destId="{F3BD657B-DCC1-44A2-95B6-979F04DE0D86}" srcOrd="1" destOrd="0" parTransId="{5E886BDD-986F-4EB5-B27A-99DAC4B975A1}" sibTransId="{6217FC0B-2078-423F-9506-983DDB5B71F2}"/>
    <dgm:cxn modelId="{3C3D0855-09F7-4FB6-8A80-4B29EFC749F7}" type="presOf" srcId="{E7501CE4-A8E2-4765-A555-ED64FE21331C}" destId="{4F91CF58-2966-4893-8F33-7946F0CF930C}" srcOrd="0" destOrd="0" presId="urn:microsoft.com/office/officeart/2005/8/layout/lProcess2"/>
    <dgm:cxn modelId="{47FB7479-3219-420E-8160-7EEE197FA1DB}" type="presOf" srcId="{5DFD742D-CA81-4561-A02C-9F9012068816}" destId="{35441370-90A4-4F5C-BA03-5E8AD0DDE416}" srcOrd="0" destOrd="0" presId="urn:microsoft.com/office/officeart/2005/8/layout/lProcess2"/>
    <dgm:cxn modelId="{F7546D7E-2FE0-4C5B-A27A-83A4572CF18E}" type="presOf" srcId="{F6362672-DB66-404A-B9F7-13B19A208F69}" destId="{FD60C532-C4BB-4BBB-A470-DF740A75FD40}" srcOrd="0" destOrd="0" presId="urn:microsoft.com/office/officeart/2005/8/layout/lProcess2"/>
    <dgm:cxn modelId="{77E75E85-A595-46B1-8A24-91AF20891231}" type="presOf" srcId="{F3BD657B-DCC1-44A2-95B6-979F04DE0D86}" destId="{2840BA79-7B38-44C1-BB87-A81751B23E87}" srcOrd="0" destOrd="0" presId="urn:microsoft.com/office/officeart/2005/8/layout/lProcess2"/>
    <dgm:cxn modelId="{BA53478E-4015-4F65-B619-29802DED16B1}" type="presOf" srcId="{DB0A07EA-BDEF-4DD9-9578-25176884F433}" destId="{AEC89CC3-A16F-4021-91C4-40672F18A460}" srcOrd="0" destOrd="0" presId="urn:microsoft.com/office/officeart/2005/8/layout/lProcess2"/>
    <dgm:cxn modelId="{E8FDAB8F-BDB5-48A9-9278-26C37D06438B}" type="presOf" srcId="{83B650C9-001D-46AA-8B7B-280C63029F3A}" destId="{6D7B424F-34BD-4A97-9078-FBC1F74D2279}" srcOrd="0" destOrd="0" presId="urn:microsoft.com/office/officeart/2005/8/layout/lProcess2"/>
    <dgm:cxn modelId="{A0126CA2-6286-4F02-B131-C273AAA9B380}" srcId="{83B650C9-001D-46AA-8B7B-280C63029F3A}" destId="{39F3CFAA-DA19-4DA5-A834-4235763BA703}" srcOrd="0" destOrd="0" parTransId="{B61F57C3-FA75-4D56-AC37-38FB3084B055}" sibTransId="{4F06B8C2-09B6-442A-ADFE-B04AC89631BD}"/>
    <dgm:cxn modelId="{1A758BA7-BA02-467A-9C89-29DDF6D2B9D4}" srcId="{83B650C9-001D-46AA-8B7B-280C63029F3A}" destId="{E7501CE4-A8E2-4765-A555-ED64FE21331C}" srcOrd="1" destOrd="0" parTransId="{AAE8C466-45FE-437E-8F6E-DA9115299FFC}" sibTransId="{38549A19-BC86-40F3-82B0-222047C87DDB}"/>
    <dgm:cxn modelId="{66831CAC-5558-4698-A287-985E89A9A35C}" srcId="{E7501CE4-A8E2-4765-A555-ED64FE21331C}" destId="{F6362672-DB66-404A-B9F7-13B19A208F69}" srcOrd="0" destOrd="0" parTransId="{6122A939-C7FB-4BEE-9F85-5BAD0B79286E}" sibTransId="{7AE5689D-5AC9-4BC4-8439-D6ACCFCE7593}"/>
    <dgm:cxn modelId="{74CD7FB0-E1FF-4489-BB00-F51D518CA1F7}" srcId="{39F3CFAA-DA19-4DA5-A834-4235763BA703}" destId="{58C59948-4703-4830-9077-7D89196F7D7B}" srcOrd="0" destOrd="0" parTransId="{ECF6E56C-11D6-4F06-9058-93E8FA89CDFF}" sibTransId="{2D9C293F-53B3-490D-B305-2EC670DCAD72}"/>
    <dgm:cxn modelId="{DED56CB2-D202-499F-96BE-BD12A7434F11}" srcId="{DB0A07EA-BDEF-4DD9-9578-25176884F433}" destId="{E451708E-853B-4E24-906B-13FB84DB60BE}" srcOrd="1" destOrd="0" parTransId="{332BD5B4-CEDD-42D8-AC03-9BD92B7381E1}" sibTransId="{CC87AFC8-A74D-47F0-9B46-5C61BA8764A5}"/>
    <dgm:cxn modelId="{5E7B97B8-416C-41AA-A401-B41756683B99}" type="presOf" srcId="{126324F4-336C-4233-BCE5-379B9A04D53C}" destId="{0BC3262F-ABB6-44F5-B320-1499CBB10302}" srcOrd="0" destOrd="0" presId="urn:microsoft.com/office/officeart/2005/8/layout/lProcess2"/>
    <dgm:cxn modelId="{CAC56FB9-C8F2-4725-9E35-4EFF2C65649A}" srcId="{E7501CE4-A8E2-4765-A555-ED64FE21331C}" destId="{126324F4-336C-4233-BCE5-379B9A04D53C}" srcOrd="1" destOrd="0" parTransId="{BF9966B5-193E-4715-9FF3-6BD0AA03DC1F}" sibTransId="{1ADF0571-F0A8-4844-A316-5EF42145344A}"/>
    <dgm:cxn modelId="{8A5D3DCF-7F89-4A84-AC18-8BC1536B444F}" type="presOf" srcId="{E7501CE4-A8E2-4765-A555-ED64FE21331C}" destId="{87879EA1-D389-4FB1-9E67-5DD4AF5A0CF7}" srcOrd="1" destOrd="0" presId="urn:microsoft.com/office/officeart/2005/8/layout/lProcess2"/>
    <dgm:cxn modelId="{4C319DD8-6940-4BD7-B6C2-4D213E441527}" type="presOf" srcId="{58C59948-4703-4830-9077-7D89196F7D7B}" destId="{6B1C1409-1542-4E73-B1CF-4014FD6750D1}" srcOrd="0" destOrd="0" presId="urn:microsoft.com/office/officeart/2005/8/layout/lProcess2"/>
    <dgm:cxn modelId="{02E370F4-7F3B-49BF-A63D-40EF300330C9}" srcId="{83B650C9-001D-46AA-8B7B-280C63029F3A}" destId="{DB0A07EA-BDEF-4DD9-9578-25176884F433}" srcOrd="2" destOrd="0" parTransId="{CD691F0B-BB3B-4780-A9E9-D969432805C5}" sibTransId="{7248098C-0CF4-4996-B9D3-6A4E06344903}"/>
    <dgm:cxn modelId="{A1E24EA1-D295-4453-9CD3-54E1BEFFED46}" type="presParOf" srcId="{6D7B424F-34BD-4A97-9078-FBC1F74D2279}" destId="{0A91A756-C337-47C9-994B-773B52AAB7A6}" srcOrd="0" destOrd="0" presId="urn:microsoft.com/office/officeart/2005/8/layout/lProcess2"/>
    <dgm:cxn modelId="{9F5E14B6-1BE2-4BB8-BB3D-D21D7BEDA9C7}" type="presParOf" srcId="{0A91A756-C337-47C9-994B-773B52AAB7A6}" destId="{04F8A399-F92E-4A10-BC5A-CA15AA8A2491}" srcOrd="0" destOrd="0" presId="urn:microsoft.com/office/officeart/2005/8/layout/lProcess2"/>
    <dgm:cxn modelId="{1647F16E-CFDA-459E-A285-B664597A4EA0}" type="presParOf" srcId="{0A91A756-C337-47C9-994B-773B52AAB7A6}" destId="{9246FEEC-5835-4B34-B328-5C68642FEB98}" srcOrd="1" destOrd="0" presId="urn:microsoft.com/office/officeart/2005/8/layout/lProcess2"/>
    <dgm:cxn modelId="{E4C952AC-109D-4233-87CF-ED478A3D00BD}" type="presParOf" srcId="{0A91A756-C337-47C9-994B-773B52AAB7A6}" destId="{57D542A1-6380-4C7B-8264-AB3271028B0C}" srcOrd="2" destOrd="0" presId="urn:microsoft.com/office/officeart/2005/8/layout/lProcess2"/>
    <dgm:cxn modelId="{606B430E-1AC2-4911-99D0-BD72843D7938}" type="presParOf" srcId="{57D542A1-6380-4C7B-8264-AB3271028B0C}" destId="{04AD74E9-6864-40D1-B447-297364622D3A}" srcOrd="0" destOrd="0" presId="urn:microsoft.com/office/officeart/2005/8/layout/lProcess2"/>
    <dgm:cxn modelId="{72D181B9-9BB0-4D49-91C4-F40A4A029C31}" type="presParOf" srcId="{04AD74E9-6864-40D1-B447-297364622D3A}" destId="{6B1C1409-1542-4E73-B1CF-4014FD6750D1}" srcOrd="0" destOrd="0" presId="urn:microsoft.com/office/officeart/2005/8/layout/lProcess2"/>
    <dgm:cxn modelId="{DCE27F1A-E815-4453-86DD-D3098FAA7443}" type="presParOf" srcId="{04AD74E9-6864-40D1-B447-297364622D3A}" destId="{6C92B8EC-A176-42D3-9F49-CC6FF1435A5B}" srcOrd="1" destOrd="0" presId="urn:microsoft.com/office/officeart/2005/8/layout/lProcess2"/>
    <dgm:cxn modelId="{68F11E23-CFFA-4668-B204-B2D9D31534F1}" type="presParOf" srcId="{04AD74E9-6864-40D1-B447-297364622D3A}" destId="{2840BA79-7B38-44C1-BB87-A81751B23E87}" srcOrd="2" destOrd="0" presId="urn:microsoft.com/office/officeart/2005/8/layout/lProcess2"/>
    <dgm:cxn modelId="{864C06FA-9D28-4390-8400-798CE5B141AA}" type="presParOf" srcId="{6D7B424F-34BD-4A97-9078-FBC1F74D2279}" destId="{C1B5B1BB-11BA-4EAB-B4B1-78889952E664}" srcOrd="1" destOrd="0" presId="urn:microsoft.com/office/officeart/2005/8/layout/lProcess2"/>
    <dgm:cxn modelId="{326F8D5B-3810-49E4-A3D3-E10D5D0CBE47}" type="presParOf" srcId="{6D7B424F-34BD-4A97-9078-FBC1F74D2279}" destId="{29571BFA-35BA-495F-AC13-EEA748587D48}" srcOrd="2" destOrd="0" presId="urn:microsoft.com/office/officeart/2005/8/layout/lProcess2"/>
    <dgm:cxn modelId="{A0C94849-FC67-4607-B4BF-FFC25AEB97CA}" type="presParOf" srcId="{29571BFA-35BA-495F-AC13-EEA748587D48}" destId="{4F91CF58-2966-4893-8F33-7946F0CF930C}" srcOrd="0" destOrd="0" presId="urn:microsoft.com/office/officeart/2005/8/layout/lProcess2"/>
    <dgm:cxn modelId="{3E6D71A7-987C-49F1-B5D3-3CCF7CFE3563}" type="presParOf" srcId="{29571BFA-35BA-495F-AC13-EEA748587D48}" destId="{87879EA1-D389-4FB1-9E67-5DD4AF5A0CF7}" srcOrd="1" destOrd="0" presId="urn:microsoft.com/office/officeart/2005/8/layout/lProcess2"/>
    <dgm:cxn modelId="{71617299-B90C-404D-992F-29C4FC6E035E}" type="presParOf" srcId="{29571BFA-35BA-495F-AC13-EEA748587D48}" destId="{64E982A4-142F-450A-ABF6-D2E07C1084C4}" srcOrd="2" destOrd="0" presId="urn:microsoft.com/office/officeart/2005/8/layout/lProcess2"/>
    <dgm:cxn modelId="{5CEABB08-BB2B-408E-9746-3C3FDBF135D0}" type="presParOf" srcId="{64E982A4-142F-450A-ABF6-D2E07C1084C4}" destId="{89062A42-D9AB-4417-8175-E27F3C4A82EC}" srcOrd="0" destOrd="0" presId="urn:microsoft.com/office/officeart/2005/8/layout/lProcess2"/>
    <dgm:cxn modelId="{19AAF02C-04BA-403E-92BB-6D096BD541A8}" type="presParOf" srcId="{89062A42-D9AB-4417-8175-E27F3C4A82EC}" destId="{FD60C532-C4BB-4BBB-A470-DF740A75FD40}" srcOrd="0" destOrd="0" presId="urn:microsoft.com/office/officeart/2005/8/layout/lProcess2"/>
    <dgm:cxn modelId="{A2B90CB1-33A6-4A0F-A9CF-869C2BFCA660}" type="presParOf" srcId="{89062A42-D9AB-4417-8175-E27F3C4A82EC}" destId="{A8AA7E7A-77DA-4D75-B5B0-22888C0DCFE6}" srcOrd="1" destOrd="0" presId="urn:microsoft.com/office/officeart/2005/8/layout/lProcess2"/>
    <dgm:cxn modelId="{2C4530B2-E01A-40BF-9AB5-1CB148F468D4}" type="presParOf" srcId="{89062A42-D9AB-4417-8175-E27F3C4A82EC}" destId="{0BC3262F-ABB6-44F5-B320-1499CBB10302}" srcOrd="2" destOrd="0" presId="urn:microsoft.com/office/officeart/2005/8/layout/lProcess2"/>
    <dgm:cxn modelId="{90CD4B17-63B1-4FD4-B401-4641D396470E}" type="presParOf" srcId="{6D7B424F-34BD-4A97-9078-FBC1F74D2279}" destId="{7813A40F-9E9D-41AD-9541-F0619ACE8C49}" srcOrd="3" destOrd="0" presId="urn:microsoft.com/office/officeart/2005/8/layout/lProcess2"/>
    <dgm:cxn modelId="{8075450A-94AC-4919-A68D-BFB59F7CEF74}" type="presParOf" srcId="{6D7B424F-34BD-4A97-9078-FBC1F74D2279}" destId="{30B3F5A5-C6AF-4D18-8F65-82DBD2444308}" srcOrd="4" destOrd="0" presId="urn:microsoft.com/office/officeart/2005/8/layout/lProcess2"/>
    <dgm:cxn modelId="{0F1D167D-C5E2-4784-951D-9DE611721D8A}" type="presParOf" srcId="{30B3F5A5-C6AF-4D18-8F65-82DBD2444308}" destId="{AEC89CC3-A16F-4021-91C4-40672F18A460}" srcOrd="0" destOrd="0" presId="urn:microsoft.com/office/officeart/2005/8/layout/lProcess2"/>
    <dgm:cxn modelId="{C8A8F5FF-7281-4523-A7DA-AF8AC47431D0}" type="presParOf" srcId="{30B3F5A5-C6AF-4D18-8F65-82DBD2444308}" destId="{99B49D7C-C7FF-4C0B-B77E-B00402EB7600}" srcOrd="1" destOrd="0" presId="urn:microsoft.com/office/officeart/2005/8/layout/lProcess2"/>
    <dgm:cxn modelId="{9B6FD733-8338-4A21-BF60-22F75490CEC0}" type="presParOf" srcId="{30B3F5A5-C6AF-4D18-8F65-82DBD2444308}" destId="{998D2393-2CC8-49EB-A7CD-018FC1B27054}" srcOrd="2" destOrd="0" presId="urn:microsoft.com/office/officeart/2005/8/layout/lProcess2"/>
    <dgm:cxn modelId="{32316EC1-639B-4349-A21A-454B0F9A6407}" type="presParOf" srcId="{998D2393-2CC8-49EB-A7CD-018FC1B27054}" destId="{B23D5CA6-C42B-4FA5-818B-DEA5D21CD037}" srcOrd="0" destOrd="0" presId="urn:microsoft.com/office/officeart/2005/8/layout/lProcess2"/>
    <dgm:cxn modelId="{EDCB8A5D-A21B-4D4E-9604-7D3EB1E1C384}" type="presParOf" srcId="{B23D5CA6-C42B-4FA5-818B-DEA5D21CD037}" destId="{35441370-90A4-4F5C-BA03-5E8AD0DDE416}" srcOrd="0" destOrd="0" presId="urn:microsoft.com/office/officeart/2005/8/layout/lProcess2"/>
    <dgm:cxn modelId="{E2D0F8F7-E3D3-483A-BFE8-3A8FD5D6FB30}" type="presParOf" srcId="{B23D5CA6-C42B-4FA5-818B-DEA5D21CD037}" destId="{EF2CA1E5-62EC-42CC-B71C-D2A9DC1345DC}" srcOrd="1" destOrd="0" presId="urn:microsoft.com/office/officeart/2005/8/layout/lProcess2"/>
    <dgm:cxn modelId="{06387CA2-1140-41FC-9F83-BAF99A9004FE}" type="presParOf" srcId="{B23D5CA6-C42B-4FA5-818B-DEA5D21CD037}" destId="{8DD5F3ED-4DDE-4861-8C9E-E9B79FD4CDFC}"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8A399-F92E-4A10-BC5A-CA15AA8A2491}">
      <dsp:nvSpPr>
        <dsp:cNvPr id="0" name=""/>
        <dsp:cNvSpPr/>
      </dsp:nvSpPr>
      <dsp:spPr>
        <a:xfrm>
          <a:off x="1283" y="0"/>
          <a:ext cx="3337470" cy="4567313"/>
        </a:xfrm>
        <a:prstGeom prst="roundRect">
          <a:avLst>
            <a:gd name="adj" fmla="val 10000"/>
          </a:avLst>
        </a:prstGeom>
        <a:solidFill>
          <a:schemeClr val="accent1">
            <a:tint val="40000"/>
            <a:hueOff val="0"/>
            <a:satOff val="0"/>
            <a:lumOff val="0"/>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MX" sz="2100" b="1" kern="1200" dirty="0"/>
            <a:t>Identificar</a:t>
          </a:r>
          <a:r>
            <a:rPr lang="es-MX" sz="2100" kern="1200" dirty="0"/>
            <a:t> los espacios públicos con mayor incidencia y percepción de inseguridad</a:t>
          </a:r>
        </a:p>
      </dsp:txBody>
      <dsp:txXfrm>
        <a:off x="1283" y="0"/>
        <a:ext cx="3337470" cy="1370193"/>
      </dsp:txXfrm>
    </dsp:sp>
    <dsp:sp modelId="{6B1C1409-1542-4E73-B1CF-4014FD6750D1}">
      <dsp:nvSpPr>
        <dsp:cNvPr id="0" name=""/>
        <dsp:cNvSpPr/>
      </dsp:nvSpPr>
      <dsp:spPr>
        <a:xfrm>
          <a:off x="335030" y="1371531"/>
          <a:ext cx="2669976" cy="1377107"/>
        </a:xfrm>
        <a:prstGeom prst="roundRect">
          <a:avLst>
            <a:gd name="adj" fmla="val 10000"/>
          </a:avLst>
        </a:prstGeom>
        <a:solidFill>
          <a:schemeClr val="accent1">
            <a:hueOff val="0"/>
            <a:satOff val="0"/>
            <a:lumOff val="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MX" sz="1800" kern="1200" dirty="0"/>
            <a:t>Entrevistas  a actores clave y usuarias </a:t>
          </a:r>
        </a:p>
      </dsp:txBody>
      <dsp:txXfrm>
        <a:off x="375364" y="1411865"/>
        <a:ext cx="2589308" cy="1296439"/>
      </dsp:txXfrm>
    </dsp:sp>
    <dsp:sp modelId="{2840BA79-7B38-44C1-BB87-A81751B23E87}">
      <dsp:nvSpPr>
        <dsp:cNvPr id="0" name=""/>
        <dsp:cNvSpPr/>
      </dsp:nvSpPr>
      <dsp:spPr>
        <a:xfrm>
          <a:off x="335030" y="2960501"/>
          <a:ext cx="2669976" cy="1377107"/>
        </a:xfrm>
        <a:prstGeom prst="roundRect">
          <a:avLst>
            <a:gd name="adj" fmla="val 10000"/>
          </a:avLst>
        </a:prstGeom>
        <a:solidFill>
          <a:schemeClr val="accent1">
            <a:hueOff val="0"/>
            <a:satOff val="0"/>
            <a:lumOff val="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MX" sz="1800" kern="1200" dirty="0"/>
            <a:t>Género, Comunidad y Regulación social</a:t>
          </a:r>
        </a:p>
      </dsp:txBody>
      <dsp:txXfrm>
        <a:off x="375364" y="3000835"/>
        <a:ext cx="2589308" cy="1296439"/>
      </dsp:txXfrm>
    </dsp:sp>
    <dsp:sp modelId="{4F91CF58-2966-4893-8F33-7946F0CF930C}">
      <dsp:nvSpPr>
        <dsp:cNvPr id="0" name=""/>
        <dsp:cNvSpPr/>
      </dsp:nvSpPr>
      <dsp:spPr>
        <a:xfrm>
          <a:off x="3589064" y="0"/>
          <a:ext cx="3337470" cy="4567313"/>
        </a:xfrm>
        <a:prstGeom prst="roundRect">
          <a:avLst>
            <a:gd name="adj" fmla="val 10000"/>
          </a:avLst>
        </a:prstGeom>
        <a:solidFill>
          <a:schemeClr val="accent1">
            <a:tint val="40000"/>
            <a:hueOff val="0"/>
            <a:satOff val="0"/>
            <a:lumOff val="0"/>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MX" sz="2100" b="1" kern="1200" dirty="0"/>
            <a:t>Caracteriza</a:t>
          </a:r>
          <a:r>
            <a:rPr lang="es-MX" sz="2100" kern="1200" dirty="0"/>
            <a:t>r dichos espacios</a:t>
          </a:r>
        </a:p>
      </dsp:txBody>
      <dsp:txXfrm>
        <a:off x="3589064" y="0"/>
        <a:ext cx="3337470" cy="1370193"/>
      </dsp:txXfrm>
    </dsp:sp>
    <dsp:sp modelId="{FD60C532-C4BB-4BBB-A470-DF740A75FD40}">
      <dsp:nvSpPr>
        <dsp:cNvPr id="0" name=""/>
        <dsp:cNvSpPr/>
      </dsp:nvSpPr>
      <dsp:spPr>
        <a:xfrm>
          <a:off x="3922811" y="1371531"/>
          <a:ext cx="2669976" cy="1377107"/>
        </a:xfrm>
        <a:prstGeom prst="roundRect">
          <a:avLst>
            <a:gd name="adj" fmla="val 10000"/>
          </a:avLst>
        </a:prstGeom>
        <a:solidFill>
          <a:schemeClr val="accent1">
            <a:hueOff val="0"/>
            <a:satOff val="0"/>
            <a:lumOff val="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MX" sz="1800" kern="1200" dirty="0"/>
            <a:t>Observación directa</a:t>
          </a:r>
        </a:p>
      </dsp:txBody>
      <dsp:txXfrm>
        <a:off x="3963145" y="1411865"/>
        <a:ext cx="2589308" cy="1296439"/>
      </dsp:txXfrm>
    </dsp:sp>
    <dsp:sp modelId="{0BC3262F-ABB6-44F5-B320-1499CBB10302}">
      <dsp:nvSpPr>
        <dsp:cNvPr id="0" name=""/>
        <dsp:cNvSpPr/>
      </dsp:nvSpPr>
      <dsp:spPr>
        <a:xfrm>
          <a:off x="3922811" y="2960501"/>
          <a:ext cx="2669976" cy="1377107"/>
        </a:xfrm>
        <a:prstGeom prst="roundRect">
          <a:avLst>
            <a:gd name="adj" fmla="val 10000"/>
          </a:avLst>
        </a:prstGeom>
        <a:solidFill>
          <a:schemeClr val="accent1">
            <a:hueOff val="0"/>
            <a:satOff val="0"/>
            <a:lumOff val="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MX" sz="1800" kern="1200" dirty="0"/>
            <a:t>Yuxtaposición, orden social, imagen y mantenimiento,  territorialidad  y visibilidad</a:t>
          </a:r>
        </a:p>
      </dsp:txBody>
      <dsp:txXfrm>
        <a:off x="3963145" y="3000835"/>
        <a:ext cx="2589308" cy="1296439"/>
      </dsp:txXfrm>
    </dsp:sp>
    <dsp:sp modelId="{AEC89CC3-A16F-4021-91C4-40672F18A460}">
      <dsp:nvSpPr>
        <dsp:cNvPr id="0" name=""/>
        <dsp:cNvSpPr/>
      </dsp:nvSpPr>
      <dsp:spPr>
        <a:xfrm>
          <a:off x="7176845" y="0"/>
          <a:ext cx="3337470" cy="4567313"/>
        </a:xfrm>
        <a:prstGeom prst="roundRect">
          <a:avLst>
            <a:gd name="adj" fmla="val 10000"/>
          </a:avLst>
        </a:prstGeom>
        <a:solidFill>
          <a:schemeClr val="accent1">
            <a:tint val="40000"/>
            <a:hueOff val="0"/>
            <a:satOff val="0"/>
            <a:lumOff val="0"/>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MX" sz="2100" b="1" kern="1200" dirty="0"/>
            <a:t>Analizar </a:t>
          </a:r>
          <a:r>
            <a:rPr lang="es-MX" sz="2100" kern="1200" dirty="0"/>
            <a:t>la experiencia de las jóvenes</a:t>
          </a:r>
        </a:p>
      </dsp:txBody>
      <dsp:txXfrm>
        <a:off x="7176845" y="0"/>
        <a:ext cx="3337470" cy="1370193"/>
      </dsp:txXfrm>
    </dsp:sp>
    <dsp:sp modelId="{35441370-90A4-4F5C-BA03-5E8AD0DDE416}">
      <dsp:nvSpPr>
        <dsp:cNvPr id="0" name=""/>
        <dsp:cNvSpPr/>
      </dsp:nvSpPr>
      <dsp:spPr>
        <a:xfrm>
          <a:off x="7510592" y="1371531"/>
          <a:ext cx="2669976" cy="1377107"/>
        </a:xfrm>
        <a:prstGeom prst="roundRect">
          <a:avLst>
            <a:gd name="adj" fmla="val 10000"/>
          </a:avLst>
        </a:prstGeom>
        <a:solidFill>
          <a:schemeClr val="accent1">
            <a:hueOff val="0"/>
            <a:satOff val="0"/>
            <a:lumOff val="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MX" sz="1800" kern="1200" dirty="0"/>
            <a:t>Entrevista móvil</a:t>
          </a:r>
        </a:p>
      </dsp:txBody>
      <dsp:txXfrm>
        <a:off x="7550926" y="1411865"/>
        <a:ext cx="2589308" cy="1296439"/>
      </dsp:txXfrm>
    </dsp:sp>
    <dsp:sp modelId="{8DD5F3ED-4DDE-4861-8C9E-E9B79FD4CDFC}">
      <dsp:nvSpPr>
        <dsp:cNvPr id="0" name=""/>
        <dsp:cNvSpPr/>
      </dsp:nvSpPr>
      <dsp:spPr>
        <a:xfrm>
          <a:off x="7510592" y="2960501"/>
          <a:ext cx="2669976" cy="1377107"/>
        </a:xfrm>
        <a:prstGeom prst="roundRect">
          <a:avLst>
            <a:gd name="adj" fmla="val 10000"/>
          </a:avLst>
        </a:prstGeom>
        <a:solidFill>
          <a:schemeClr val="accent1">
            <a:hueOff val="0"/>
            <a:satOff val="0"/>
            <a:lumOff val="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MX" sz="1800" kern="1200" dirty="0"/>
            <a:t>Recorrido por el lugar y elementos de percepción de inseguridad, practicas de cuidado e incidencia.</a:t>
          </a:r>
        </a:p>
      </dsp:txBody>
      <dsp:txXfrm>
        <a:off x="7550926" y="3000835"/>
        <a:ext cx="2589308" cy="129643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1F703E-1308-40E2-88B2-F77885AAD41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9B5451E8-D065-4867-A48C-E8CF3B12E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F96DC684-DED5-4566-A349-6BC507D0E26C}"/>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5" name="Marcador de pie de página 4">
            <a:extLst>
              <a:ext uri="{FF2B5EF4-FFF2-40B4-BE49-F238E27FC236}">
                <a16:creationId xmlns:a16="http://schemas.microsoft.com/office/drawing/2014/main" id="{4A570F96-3794-4F41-9498-F26300AE241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2F469FF-5E89-4325-90F7-B0EA28211928}"/>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367532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4F01B7-6241-4CD2-ACEE-6ADF9C892AB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1D53B85-E221-45FB-9D3F-4EE0B9A5584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90C51AC-B481-4DD2-B7A3-AF93C5AD2755}"/>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5" name="Marcador de pie de página 4">
            <a:extLst>
              <a:ext uri="{FF2B5EF4-FFF2-40B4-BE49-F238E27FC236}">
                <a16:creationId xmlns:a16="http://schemas.microsoft.com/office/drawing/2014/main" id="{428C5418-C5B2-4234-BE71-D0184C0AB7D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377462B-F390-4571-BC9B-3EA1C8F0A8D0}"/>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210705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8BC0D44-8FD2-4A02-B1F1-1CB16503EC2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F52ABDE7-F45E-4641-9038-3B1FB520F3B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C15F9AF-0A49-43F7-9732-E73C297E3EEF}"/>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5" name="Marcador de pie de página 4">
            <a:extLst>
              <a:ext uri="{FF2B5EF4-FFF2-40B4-BE49-F238E27FC236}">
                <a16:creationId xmlns:a16="http://schemas.microsoft.com/office/drawing/2014/main" id="{05D17C59-D8A6-4002-A0AC-4F2A28F3678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CA30D55-7C34-48B3-9BE3-87F2BB3B1494}"/>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51620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FC1D3-205B-44D5-BDDE-B583BD6598D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DA912C0-0764-48DA-8044-D2BDABD3E5A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4F89888-E9C7-4CA5-A2B0-B32A6D5DA559}"/>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5" name="Marcador de pie de página 4">
            <a:extLst>
              <a:ext uri="{FF2B5EF4-FFF2-40B4-BE49-F238E27FC236}">
                <a16:creationId xmlns:a16="http://schemas.microsoft.com/office/drawing/2014/main" id="{7AA39EF6-361D-42FB-B5B4-09F49E115DC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9412168-DE46-4DE5-B0A6-1E05A9CACAE6}"/>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1878800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B73DB-8E2C-4643-86E9-C66FA8E39A6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A060E33-5F8F-4E20-8C29-2B893C625F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7CADB0B-0280-44E2-9FAE-DBB43182E301}"/>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5" name="Marcador de pie de página 4">
            <a:extLst>
              <a:ext uri="{FF2B5EF4-FFF2-40B4-BE49-F238E27FC236}">
                <a16:creationId xmlns:a16="http://schemas.microsoft.com/office/drawing/2014/main" id="{E36BE93C-CE07-4F44-A3E6-5983CFA76F6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9FBBA57-DEF6-4B67-8EF3-70E7033941EE}"/>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68007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2AB9AB-D061-4F1F-A740-28726E3EDC6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AF724D9-BEAD-47A8-850A-C2581ED60CF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F2E33E97-E66F-4F42-B22F-D5A58261CAE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8C9620C1-5B6E-4D1A-AB82-3EAED760F6D5}"/>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6" name="Marcador de pie de página 5">
            <a:extLst>
              <a:ext uri="{FF2B5EF4-FFF2-40B4-BE49-F238E27FC236}">
                <a16:creationId xmlns:a16="http://schemas.microsoft.com/office/drawing/2014/main" id="{0620F613-E208-485A-9CC4-8A9DEDF3FA6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FC2DBB8-F6EA-47EE-86AB-D352E1F8C004}"/>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3611422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ADD929-6893-4251-968B-3EAFFA9B72C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88360D2-8891-4836-8AB6-18F827C7C6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55E0AEA-D70C-451E-9B44-58CE3587FA2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31CDC8B9-2D50-4369-ADC5-C334BDCC2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01FAFB-47A8-4337-8178-075F607548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C3DCE650-2F3A-4CD9-8018-91D5806D62D4}"/>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8" name="Marcador de pie de página 7">
            <a:extLst>
              <a:ext uri="{FF2B5EF4-FFF2-40B4-BE49-F238E27FC236}">
                <a16:creationId xmlns:a16="http://schemas.microsoft.com/office/drawing/2014/main" id="{49B25F49-30B2-46D1-8919-086812762D03}"/>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CB28216C-CDB4-4672-AF3A-6BE963F7F94D}"/>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27990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6DF94-43BC-4965-A1E3-9C1F8E0527E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59FFA3F2-34F7-4EB5-95D3-1509CDBD0174}"/>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4" name="Marcador de pie de página 3">
            <a:extLst>
              <a:ext uri="{FF2B5EF4-FFF2-40B4-BE49-F238E27FC236}">
                <a16:creationId xmlns:a16="http://schemas.microsoft.com/office/drawing/2014/main" id="{ACF34452-3F19-4A5E-9AC4-EABC24D591BF}"/>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AF613E14-5E2E-4404-BEA2-B42BE645EA3C}"/>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2681450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AA7995-08B4-49AF-B0F3-C25802AEAFD7}"/>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3" name="Marcador de pie de página 2">
            <a:extLst>
              <a:ext uri="{FF2B5EF4-FFF2-40B4-BE49-F238E27FC236}">
                <a16:creationId xmlns:a16="http://schemas.microsoft.com/office/drawing/2014/main" id="{BFFE0EFE-655A-4BC0-8731-82BBFAAFA0DE}"/>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1C618D9C-9F93-478E-8166-1E268EFD9734}"/>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1141237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7F16DF-562B-4DA2-A599-47E6AD0133F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BAF299A-C6DC-49B6-945A-48AEE08BCD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E31296E2-81B9-451E-905A-C96955620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95AE683-B881-460D-84B2-C32BA029DB96}"/>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6" name="Marcador de pie de página 5">
            <a:extLst>
              <a:ext uri="{FF2B5EF4-FFF2-40B4-BE49-F238E27FC236}">
                <a16:creationId xmlns:a16="http://schemas.microsoft.com/office/drawing/2014/main" id="{031594F4-321F-4265-8420-004860C22A0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8C54599-FBC7-4D8C-813F-A7016EA2F795}"/>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1777371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F5A38-A23E-440B-94D9-630EC63291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623EA004-B912-4D1D-8ECF-5EBFE5B5D4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B3EB1D6C-873D-49D8-A630-16E895EA9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29130E-8E52-48C1-A948-95BAD32317C6}"/>
              </a:ext>
            </a:extLst>
          </p:cNvPr>
          <p:cNvSpPr>
            <a:spLocks noGrp="1"/>
          </p:cNvSpPr>
          <p:nvPr>
            <p:ph type="dt" sz="half" idx="10"/>
          </p:nvPr>
        </p:nvSpPr>
        <p:spPr/>
        <p:txBody>
          <a:bodyPr/>
          <a:lstStyle/>
          <a:p>
            <a:fld id="{B0EA0720-E507-4BD7-88D1-6DDF04803627}" type="datetimeFigureOut">
              <a:rPr lang="es-MX" smtClean="0"/>
              <a:t>05/11/2020</a:t>
            </a:fld>
            <a:endParaRPr lang="es-MX"/>
          </a:p>
        </p:txBody>
      </p:sp>
      <p:sp>
        <p:nvSpPr>
          <p:cNvPr id="6" name="Marcador de pie de página 5">
            <a:extLst>
              <a:ext uri="{FF2B5EF4-FFF2-40B4-BE49-F238E27FC236}">
                <a16:creationId xmlns:a16="http://schemas.microsoft.com/office/drawing/2014/main" id="{2EEB7B75-91EE-420A-B65D-82787CEDCAF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73D3CB7-FE70-4CC0-BAF3-87FE591B1378}"/>
              </a:ext>
            </a:extLst>
          </p:cNvPr>
          <p:cNvSpPr>
            <a:spLocks noGrp="1"/>
          </p:cNvSpPr>
          <p:nvPr>
            <p:ph type="sldNum" sz="quarter" idx="12"/>
          </p:nvPr>
        </p:nvSpPr>
        <p:spPr/>
        <p:txBody>
          <a:bodyPr/>
          <a:lstStyle/>
          <a:p>
            <a:fld id="{EECD2398-5B66-40AA-AB88-14DAD3E44DA7}" type="slidenum">
              <a:rPr lang="es-MX" smtClean="0"/>
              <a:t>‹#›</a:t>
            </a:fld>
            <a:endParaRPr lang="es-MX"/>
          </a:p>
        </p:txBody>
      </p:sp>
    </p:spTree>
    <p:extLst>
      <p:ext uri="{BB962C8B-B14F-4D97-AF65-F5344CB8AC3E}">
        <p14:creationId xmlns:p14="http://schemas.microsoft.com/office/powerpoint/2010/main" val="4202044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5D6807B-C220-498D-9A75-5CFD69C4D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0E66DA1-7469-48C5-9F2B-A24245ACF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075CF91-F2CC-4D2D-8647-006D9199F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A0720-E507-4BD7-88D1-6DDF04803627}" type="datetimeFigureOut">
              <a:rPr lang="es-MX" smtClean="0"/>
              <a:t>05/11/2020</a:t>
            </a:fld>
            <a:endParaRPr lang="es-MX"/>
          </a:p>
        </p:txBody>
      </p:sp>
      <p:sp>
        <p:nvSpPr>
          <p:cNvPr id="5" name="Marcador de pie de página 4">
            <a:extLst>
              <a:ext uri="{FF2B5EF4-FFF2-40B4-BE49-F238E27FC236}">
                <a16:creationId xmlns:a16="http://schemas.microsoft.com/office/drawing/2014/main" id="{4B8E2FFD-0938-469E-AF22-530EBD141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FCCF18F3-61DF-43AE-A6E9-C68B9429C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D2398-5B66-40AA-AB88-14DAD3E44DA7}" type="slidenum">
              <a:rPr lang="es-MX" smtClean="0"/>
              <a:t>‹#›</a:t>
            </a:fld>
            <a:endParaRPr lang="es-MX"/>
          </a:p>
        </p:txBody>
      </p:sp>
    </p:spTree>
    <p:extLst>
      <p:ext uri="{BB962C8B-B14F-4D97-AF65-F5344CB8AC3E}">
        <p14:creationId xmlns:p14="http://schemas.microsoft.com/office/powerpoint/2010/main" val="1539181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E0A6DD-5CA3-4D78-BDB4-0A155622193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2052" name="Imagen 1">
            <a:extLst>
              <a:ext uri="{FF2B5EF4-FFF2-40B4-BE49-F238E27FC236}">
                <a16:creationId xmlns:a16="http://schemas.microsoft.com/office/drawing/2014/main" id="{B06CEE23-204F-4E41-896D-7E5315F8A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73" y="312234"/>
            <a:ext cx="1608138" cy="16684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DFE6C3F-E6E0-425E-9DCC-26D217531D8C}"/>
              </a:ext>
            </a:extLst>
          </p:cNvPr>
          <p:cNvSpPr>
            <a:spLocks noChangeArrowheads="1"/>
          </p:cNvSpPr>
          <p:nvPr/>
        </p:nvSpPr>
        <p:spPr bwMode="auto">
          <a:xfrm>
            <a:off x="3372294" y="5322265"/>
            <a:ext cx="54474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Directora de tesis: Dra. Julie Anne </a:t>
            </a:r>
            <a:r>
              <a:rPr kumimoji="0" lang="es-MX" altLang="es-MX"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Boudreau</a:t>
            </a: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Miembros del comité tutor:</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Mtro. Enrique Soto Alva, Facultad de Arquitectura</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Dra. Juana E. Suárez Conejero, Escuela Nacional de Trabajo Social</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Dra. Ana Melisa Pardo Montaño, Instituto de Geografía</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Dr. Héctor Quiroz </a:t>
            </a:r>
            <a:r>
              <a:rPr kumimoji="0" lang="es-MX" altLang="es-MX"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Rothe</a:t>
            </a: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Facultad de Arquitectura</a:t>
            </a:r>
            <a:endParaRPr kumimoji="0" lang="es-MX" altLang="es-MX" sz="800" b="0" i="0" u="none" strike="noStrike" cap="none" normalizeH="0" baseline="0" dirty="0">
              <a:ln>
                <a:noFill/>
              </a:ln>
              <a:solidFill>
                <a:schemeClr val="tx1"/>
              </a:solidFill>
              <a:effectLst/>
              <a:latin typeface="Arial" panose="020B0604020202020204" pitchFamily="34" charset="0"/>
            </a:endParaRPr>
          </a:p>
        </p:txBody>
      </p:sp>
      <p:sp>
        <p:nvSpPr>
          <p:cNvPr id="11" name="CuadroTexto 10">
            <a:extLst>
              <a:ext uri="{FF2B5EF4-FFF2-40B4-BE49-F238E27FC236}">
                <a16:creationId xmlns:a16="http://schemas.microsoft.com/office/drawing/2014/main" id="{C8802A3F-5E04-49E0-8CA0-2FAE120D8E79}"/>
              </a:ext>
            </a:extLst>
          </p:cNvPr>
          <p:cNvSpPr txBox="1"/>
          <p:nvPr/>
        </p:nvSpPr>
        <p:spPr>
          <a:xfrm>
            <a:off x="2277211" y="411037"/>
            <a:ext cx="9612351" cy="110799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UNIVERSIDAD NACIONAL AUTÓNOMA DE MÉXICO</a:t>
            </a:r>
            <a:endParaRPr kumimoji="0" lang="es-MX" altLang="es-MX"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POSGRADO EN URBANISMO</a:t>
            </a:r>
            <a:endParaRPr kumimoji="0" lang="es-MX" altLang="es-MX" sz="12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FACULTAD DE ARQUITECTURA, INSTITUTO DE GEOGRAFÍA, INSTITUTO DE INGENIERÍA E INSTITUTO DE INVESTIGACIONES SOCIALES</a:t>
            </a:r>
            <a:endParaRPr kumimoji="0" lang="es-MX" altLang="es-MX" sz="12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GESTIÓN URBANA Y POLÍTICAS PÚBLICAS</a:t>
            </a:r>
            <a:endParaRPr kumimoji="0" lang="es-MX" altLang="es-MX" sz="800" b="0" i="0" u="none" strike="noStrike" cap="none" normalizeH="0" baseline="0" dirty="0">
              <a:ln>
                <a:noFill/>
              </a:ln>
              <a:solidFill>
                <a:schemeClr val="tx1"/>
              </a:solidFill>
              <a:effectLst/>
              <a:latin typeface="Arial" panose="020B0604020202020204" pitchFamily="34" charset="0"/>
            </a:endParaRPr>
          </a:p>
        </p:txBody>
      </p:sp>
      <p:sp>
        <p:nvSpPr>
          <p:cNvPr id="13" name="CuadroTexto 12">
            <a:extLst>
              <a:ext uri="{FF2B5EF4-FFF2-40B4-BE49-F238E27FC236}">
                <a16:creationId xmlns:a16="http://schemas.microsoft.com/office/drawing/2014/main" id="{2FB5E6D6-7078-4EEA-A6BB-A105B07EA5E7}"/>
              </a:ext>
            </a:extLst>
          </p:cNvPr>
          <p:cNvSpPr txBox="1"/>
          <p:nvPr/>
        </p:nvSpPr>
        <p:spPr>
          <a:xfrm>
            <a:off x="189572" y="2605697"/>
            <a:ext cx="11699990" cy="2462213"/>
          </a:xfrm>
          <a:prstGeom prst="rect">
            <a:avLst/>
          </a:prstGeom>
          <a:noFill/>
        </p:spPr>
        <p:txBody>
          <a:bodyPr wrap="square">
            <a:spAutoFit/>
          </a:bodyPr>
          <a:lstStyle/>
          <a:p>
            <a:pPr algn="ctr" eaLnBrk="0" fontAlgn="base" hangingPunct="0">
              <a:spcBef>
                <a:spcPct val="0"/>
              </a:spcBef>
              <a:spcAft>
                <a:spcPct val="0"/>
              </a:spcAft>
            </a:pPr>
            <a:r>
              <a:rPr kumimoji="0" lang="es-MX" altLang="es-MX"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TESIS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La inseguridad de las jóvenes en los espacios públicos del pueblo Santa María Chiconautla: regulación física y social</a:t>
            </a:r>
            <a:endParaRPr kumimoji="0" lang="es-MX" altLang="es-MX" sz="105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9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MX" altLang="es-MX" sz="900" dirty="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9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MX" altLang="es-MX" sz="900" dirty="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9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9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QUE PARA OPTAR POR EL GRADO DE MAESTRA EN URBANISMO PRESENTA:</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EVELYN GUADALUPE MEJÍA LÓPEZ</a:t>
            </a:r>
            <a:endParaRPr kumimoji="0" lang="es-MX" altLang="es-MX" sz="105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67916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230A6E1C-2964-409F-9E35-3C844C6B9B9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t="14780" b="9478"/>
          <a:stretch/>
        </p:blipFill>
        <p:spPr bwMode="auto">
          <a:xfrm>
            <a:off x="19051"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213C9E04-7A1E-490A-99F0-5D931026D0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5" name="Tabla 6">
            <a:extLst>
              <a:ext uri="{FF2B5EF4-FFF2-40B4-BE49-F238E27FC236}">
                <a16:creationId xmlns:a16="http://schemas.microsoft.com/office/drawing/2014/main" id="{F2F4EE81-1128-4B96-8ECA-BBB0BCB4A07E}"/>
              </a:ext>
            </a:extLst>
          </p:cNvPr>
          <p:cNvGraphicFramePr>
            <a:graphicFrameLocks noGrp="1"/>
          </p:cNvGraphicFramePr>
          <p:nvPr>
            <p:extLst>
              <p:ext uri="{D42A27DB-BD31-4B8C-83A1-F6EECF244321}">
                <p14:modId xmlns:p14="http://schemas.microsoft.com/office/powerpoint/2010/main" val="2500564760"/>
              </p:ext>
            </p:extLst>
          </p:nvPr>
        </p:nvGraphicFramePr>
        <p:xfrm>
          <a:off x="266701" y="559182"/>
          <a:ext cx="11696700" cy="6227299"/>
        </p:xfrm>
        <a:graphic>
          <a:graphicData uri="http://schemas.openxmlformats.org/drawingml/2006/table">
            <a:tbl>
              <a:tblPr firstRow="1" bandRow="1">
                <a:tableStyleId>{5C22544A-7EE6-4342-B048-85BDC9FD1C3A}</a:tableStyleId>
              </a:tblPr>
              <a:tblGrid>
                <a:gridCol w="2339340">
                  <a:extLst>
                    <a:ext uri="{9D8B030D-6E8A-4147-A177-3AD203B41FA5}">
                      <a16:colId xmlns:a16="http://schemas.microsoft.com/office/drawing/2014/main" val="3785731223"/>
                    </a:ext>
                  </a:extLst>
                </a:gridCol>
                <a:gridCol w="2339340">
                  <a:extLst>
                    <a:ext uri="{9D8B030D-6E8A-4147-A177-3AD203B41FA5}">
                      <a16:colId xmlns:a16="http://schemas.microsoft.com/office/drawing/2014/main" val="2362973674"/>
                    </a:ext>
                  </a:extLst>
                </a:gridCol>
                <a:gridCol w="2339340">
                  <a:extLst>
                    <a:ext uri="{9D8B030D-6E8A-4147-A177-3AD203B41FA5}">
                      <a16:colId xmlns:a16="http://schemas.microsoft.com/office/drawing/2014/main" val="147380596"/>
                    </a:ext>
                  </a:extLst>
                </a:gridCol>
                <a:gridCol w="2339340">
                  <a:extLst>
                    <a:ext uri="{9D8B030D-6E8A-4147-A177-3AD203B41FA5}">
                      <a16:colId xmlns:a16="http://schemas.microsoft.com/office/drawing/2014/main" val="4053289877"/>
                    </a:ext>
                  </a:extLst>
                </a:gridCol>
                <a:gridCol w="2339340">
                  <a:extLst>
                    <a:ext uri="{9D8B030D-6E8A-4147-A177-3AD203B41FA5}">
                      <a16:colId xmlns:a16="http://schemas.microsoft.com/office/drawing/2014/main" val="2374748199"/>
                    </a:ext>
                  </a:extLst>
                </a:gridCol>
              </a:tblGrid>
              <a:tr h="181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Yuxtaposición urbana </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Orden social</a:t>
                      </a:r>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Imagen y mantenimiento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¿Cómo cuidamos los espacios?</a:t>
                      </a:r>
                      <a:endParaRPr lang="es-MX" sz="1200" dirty="0"/>
                    </a:p>
                  </a:txBody>
                  <a:tcPr>
                    <a:solidFill>
                      <a:schemeClr val="accent6"/>
                    </a:solidFill>
                  </a:tcPr>
                </a:tc>
                <a:tc>
                  <a:txBody>
                    <a:bodyPr/>
                    <a:lstStyle/>
                    <a:p>
                      <a:r>
                        <a:rPr lang="es-MX" sz="1200" dirty="0">
                          <a:effectLst/>
                        </a:rPr>
                        <a:t>Territorialidad</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Visibilidad </a:t>
                      </a:r>
                      <a:endParaRPr lang="es-MX" sz="1200" dirty="0">
                        <a:effectLst/>
                        <a:latin typeface="Times New Roman" panose="02020603050405020304" pitchFamily="18" charset="0"/>
                        <a:ea typeface="Times New Roman" panose="02020603050405020304" pitchFamily="18" charset="0"/>
                      </a:endParaRPr>
                    </a:p>
                  </a:txBody>
                  <a:tcPr>
                    <a:solidFill>
                      <a:schemeClr val="bg1">
                        <a:lumMod val="50000"/>
                      </a:schemeClr>
                    </a:solidFill>
                  </a:tcPr>
                </a:tc>
                <a:extLst>
                  <a:ext uri="{0D108BD9-81ED-4DB2-BD59-A6C34878D82A}">
                    <a16:rowId xmlns:a16="http://schemas.microsoft.com/office/drawing/2014/main" val="1215451575"/>
                  </a:ext>
                </a:extLst>
              </a:tr>
              <a:tr h="5770099">
                <a:tc gridSpan="5">
                  <a:txBody>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txBody>
                  <a:tcPr>
                    <a:solidFill>
                      <a:schemeClr val="accent6">
                        <a:lumMod val="40000"/>
                        <a:lumOff val="60000"/>
                        <a:alpha val="80000"/>
                      </a:schemeClr>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2549969548"/>
                  </a:ext>
                </a:extLst>
              </a:tr>
            </a:tbl>
          </a:graphicData>
        </a:graphic>
      </p:graphicFrame>
      <p:sp>
        <p:nvSpPr>
          <p:cNvPr id="7" name="Título 1">
            <a:extLst>
              <a:ext uri="{FF2B5EF4-FFF2-40B4-BE49-F238E27FC236}">
                <a16:creationId xmlns:a16="http://schemas.microsoft.com/office/drawing/2014/main" id="{366FB733-289A-450A-9E48-2CA9923F153E}"/>
              </a:ext>
            </a:extLst>
          </p:cNvPr>
          <p:cNvSpPr txBox="1">
            <a:spLocks/>
          </p:cNvSpPr>
          <p:nvPr/>
        </p:nvSpPr>
        <p:spPr>
          <a:xfrm>
            <a:off x="266701" y="133352"/>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ANÁLISIS SITUACIONAL DE LA REGULACIÓN SOCIAL </a:t>
            </a:r>
            <a:endParaRPr lang="es-MX" sz="6000" dirty="0"/>
          </a:p>
        </p:txBody>
      </p:sp>
      <p:pic>
        <p:nvPicPr>
          <p:cNvPr id="8" name="Imagen 7">
            <a:extLst>
              <a:ext uri="{FF2B5EF4-FFF2-40B4-BE49-F238E27FC236}">
                <a16:creationId xmlns:a16="http://schemas.microsoft.com/office/drawing/2014/main" id="{C80084DB-ACA5-468F-B26D-D1D87C6D2408}"/>
              </a:ext>
            </a:extLst>
          </p:cNvPr>
          <p:cNvPicPr/>
          <p:nvPr/>
        </p:nvPicPr>
        <p:blipFill rotWithShape="1">
          <a:blip r:embed="rId4" cstate="print">
            <a:extLst>
              <a:ext uri="{28A0092B-C50C-407E-A947-70E740481C1C}">
                <a14:useLocalDpi xmlns:a14="http://schemas.microsoft.com/office/drawing/2010/main" val="0"/>
              </a:ext>
            </a:extLst>
          </a:blip>
          <a:srcRect l="-193" t="-182" r="-1474" b="1782"/>
          <a:stretch/>
        </p:blipFill>
        <p:spPr bwMode="auto">
          <a:xfrm>
            <a:off x="544286" y="1088572"/>
            <a:ext cx="10929257" cy="5636076"/>
          </a:xfrm>
          <a:prstGeom prst="rect">
            <a:avLst/>
          </a:prstGeom>
          <a:solidFill>
            <a:schemeClr val="bg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7977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230A6E1C-2964-409F-9E35-3C844C6B9B9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t="14780" b="9478"/>
          <a:stretch/>
        </p:blipFill>
        <p:spPr bwMode="auto">
          <a:xfrm>
            <a:off x="19051" y="0"/>
            <a:ext cx="12192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a 6">
            <a:extLst>
              <a:ext uri="{FF2B5EF4-FFF2-40B4-BE49-F238E27FC236}">
                <a16:creationId xmlns:a16="http://schemas.microsoft.com/office/drawing/2014/main" id="{43CD756C-7E26-4E73-AC93-470F0ADE25B3}"/>
              </a:ext>
            </a:extLst>
          </p:cNvPr>
          <p:cNvGraphicFramePr>
            <a:graphicFrameLocks noGrp="1"/>
          </p:cNvGraphicFramePr>
          <p:nvPr>
            <p:extLst>
              <p:ext uri="{D42A27DB-BD31-4B8C-83A1-F6EECF244321}">
                <p14:modId xmlns:p14="http://schemas.microsoft.com/office/powerpoint/2010/main" val="3215360352"/>
              </p:ext>
            </p:extLst>
          </p:nvPr>
        </p:nvGraphicFramePr>
        <p:xfrm>
          <a:off x="266701" y="559182"/>
          <a:ext cx="11696700" cy="6227299"/>
        </p:xfrm>
        <a:graphic>
          <a:graphicData uri="http://schemas.openxmlformats.org/drawingml/2006/table">
            <a:tbl>
              <a:tblPr firstRow="1" bandRow="1">
                <a:tableStyleId>{5C22544A-7EE6-4342-B048-85BDC9FD1C3A}</a:tableStyleId>
              </a:tblPr>
              <a:tblGrid>
                <a:gridCol w="2339340">
                  <a:extLst>
                    <a:ext uri="{9D8B030D-6E8A-4147-A177-3AD203B41FA5}">
                      <a16:colId xmlns:a16="http://schemas.microsoft.com/office/drawing/2014/main" val="3785731223"/>
                    </a:ext>
                  </a:extLst>
                </a:gridCol>
                <a:gridCol w="2339340">
                  <a:extLst>
                    <a:ext uri="{9D8B030D-6E8A-4147-A177-3AD203B41FA5}">
                      <a16:colId xmlns:a16="http://schemas.microsoft.com/office/drawing/2014/main" val="2362973674"/>
                    </a:ext>
                  </a:extLst>
                </a:gridCol>
                <a:gridCol w="2339340">
                  <a:extLst>
                    <a:ext uri="{9D8B030D-6E8A-4147-A177-3AD203B41FA5}">
                      <a16:colId xmlns:a16="http://schemas.microsoft.com/office/drawing/2014/main" val="147380596"/>
                    </a:ext>
                  </a:extLst>
                </a:gridCol>
                <a:gridCol w="2339340">
                  <a:extLst>
                    <a:ext uri="{9D8B030D-6E8A-4147-A177-3AD203B41FA5}">
                      <a16:colId xmlns:a16="http://schemas.microsoft.com/office/drawing/2014/main" val="4053289877"/>
                    </a:ext>
                  </a:extLst>
                </a:gridCol>
                <a:gridCol w="2339340">
                  <a:extLst>
                    <a:ext uri="{9D8B030D-6E8A-4147-A177-3AD203B41FA5}">
                      <a16:colId xmlns:a16="http://schemas.microsoft.com/office/drawing/2014/main" val="2374748199"/>
                    </a:ext>
                  </a:extLst>
                </a:gridCol>
              </a:tblGrid>
              <a:tr h="181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Yuxtaposición urbana </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Orden social</a:t>
                      </a:r>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Imagen y mantenimiento</a:t>
                      </a:r>
                    </a:p>
                  </a:txBody>
                  <a:tcPr>
                    <a:solidFill>
                      <a:schemeClr val="bg1">
                        <a:lumMod val="50000"/>
                      </a:schemeClr>
                    </a:solidFill>
                  </a:tcPr>
                </a:tc>
                <a:tc>
                  <a:txBody>
                    <a:bodyPr/>
                    <a:lstStyle/>
                    <a:p>
                      <a:r>
                        <a:rPr lang="es-MX" sz="1200" dirty="0">
                          <a:effectLst/>
                        </a:rPr>
                        <a:t>Territorialidad</a:t>
                      </a:r>
                    </a:p>
                    <a:p>
                      <a:r>
                        <a:rPr lang="es-MX" sz="1200" dirty="0">
                          <a:effectLst/>
                        </a:rPr>
                        <a:t>¿Qué nos une, qué nos separa?</a:t>
                      </a:r>
                      <a:endParaRPr lang="es-MX" sz="1200" dirty="0"/>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Visibilidad </a:t>
                      </a:r>
                      <a:endParaRPr lang="es-MX" sz="1200" dirty="0">
                        <a:effectLst/>
                        <a:latin typeface="Times New Roman" panose="02020603050405020304" pitchFamily="18" charset="0"/>
                        <a:ea typeface="Times New Roman" panose="02020603050405020304" pitchFamily="18" charset="0"/>
                      </a:endParaRPr>
                    </a:p>
                  </a:txBody>
                  <a:tcPr>
                    <a:solidFill>
                      <a:schemeClr val="bg1">
                        <a:lumMod val="50000"/>
                      </a:schemeClr>
                    </a:solidFill>
                  </a:tcPr>
                </a:tc>
                <a:extLst>
                  <a:ext uri="{0D108BD9-81ED-4DB2-BD59-A6C34878D82A}">
                    <a16:rowId xmlns:a16="http://schemas.microsoft.com/office/drawing/2014/main" val="1215451575"/>
                  </a:ext>
                </a:extLst>
              </a:tr>
              <a:tr h="5770099">
                <a:tc gridSpan="5">
                  <a:txBody>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txBody>
                  <a:tcPr>
                    <a:solidFill>
                      <a:schemeClr val="accent2">
                        <a:lumMod val="40000"/>
                        <a:lumOff val="60000"/>
                        <a:alpha val="80000"/>
                      </a:schemeClr>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2549969548"/>
                  </a:ext>
                </a:extLst>
              </a:tr>
            </a:tbl>
          </a:graphicData>
        </a:graphic>
      </p:graphicFrame>
      <p:sp>
        <p:nvSpPr>
          <p:cNvPr id="20" name="Título 1">
            <a:extLst>
              <a:ext uri="{FF2B5EF4-FFF2-40B4-BE49-F238E27FC236}">
                <a16:creationId xmlns:a16="http://schemas.microsoft.com/office/drawing/2014/main" id="{B33ACF3E-DF57-424E-9DB4-04A635AC9FB8}"/>
              </a:ext>
            </a:extLst>
          </p:cNvPr>
          <p:cNvSpPr txBox="1">
            <a:spLocks/>
          </p:cNvSpPr>
          <p:nvPr/>
        </p:nvSpPr>
        <p:spPr>
          <a:xfrm>
            <a:off x="266701" y="133352"/>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ANÁLISIS SITUACIONAL DE LA REGULACIÓN SOCIAL </a:t>
            </a:r>
            <a:endParaRPr lang="es-MX" sz="6000" dirty="0"/>
          </a:p>
        </p:txBody>
      </p:sp>
      <p:sp>
        <p:nvSpPr>
          <p:cNvPr id="3" name="AutoShape 2">
            <a:extLst>
              <a:ext uri="{FF2B5EF4-FFF2-40B4-BE49-F238E27FC236}">
                <a16:creationId xmlns:a16="http://schemas.microsoft.com/office/drawing/2014/main" id="{213C9E04-7A1E-490A-99F0-5D931026D0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2" name="Imagen 21">
            <a:extLst>
              <a:ext uri="{FF2B5EF4-FFF2-40B4-BE49-F238E27FC236}">
                <a16:creationId xmlns:a16="http://schemas.microsoft.com/office/drawing/2014/main" id="{46E3813A-7442-4D03-9C3F-8BE8626DD1CB}"/>
              </a:ext>
            </a:extLst>
          </p:cNvPr>
          <p:cNvPicPr/>
          <p:nvPr/>
        </p:nvPicPr>
        <p:blipFill rotWithShape="1">
          <a:blip r:embed="rId4" cstate="print">
            <a:extLst>
              <a:ext uri="{28A0092B-C50C-407E-A947-70E740481C1C}">
                <a14:useLocalDpi xmlns:a14="http://schemas.microsoft.com/office/drawing/2010/main" val="0"/>
              </a:ext>
            </a:extLst>
          </a:blip>
          <a:srcRect l="311" r="355"/>
          <a:stretch/>
        </p:blipFill>
        <p:spPr bwMode="auto">
          <a:xfrm>
            <a:off x="499054" y="1110344"/>
            <a:ext cx="11193892" cy="5614304"/>
          </a:xfrm>
          <a:prstGeom prst="rect">
            <a:avLst/>
          </a:prstGeom>
          <a:solidFill>
            <a:schemeClr val="bg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3749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230A6E1C-2964-409F-9E35-3C844C6B9B9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t="14780" b="9478"/>
          <a:stretch/>
        </p:blipFill>
        <p:spPr bwMode="auto">
          <a:xfrm>
            <a:off x="19051"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213C9E04-7A1E-490A-99F0-5D931026D0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5" name="Tabla 6">
            <a:extLst>
              <a:ext uri="{FF2B5EF4-FFF2-40B4-BE49-F238E27FC236}">
                <a16:creationId xmlns:a16="http://schemas.microsoft.com/office/drawing/2014/main" id="{D125BC2E-2DFA-4E12-B1B9-C4127D29FFB5}"/>
              </a:ext>
            </a:extLst>
          </p:cNvPr>
          <p:cNvGraphicFramePr>
            <a:graphicFrameLocks noGrp="1"/>
          </p:cNvGraphicFramePr>
          <p:nvPr>
            <p:extLst>
              <p:ext uri="{D42A27DB-BD31-4B8C-83A1-F6EECF244321}">
                <p14:modId xmlns:p14="http://schemas.microsoft.com/office/powerpoint/2010/main" val="1705703382"/>
              </p:ext>
            </p:extLst>
          </p:nvPr>
        </p:nvGraphicFramePr>
        <p:xfrm>
          <a:off x="266701" y="559182"/>
          <a:ext cx="11696700" cy="6227299"/>
        </p:xfrm>
        <a:graphic>
          <a:graphicData uri="http://schemas.openxmlformats.org/drawingml/2006/table">
            <a:tbl>
              <a:tblPr firstRow="1" bandRow="1">
                <a:tableStyleId>{5C22544A-7EE6-4342-B048-85BDC9FD1C3A}</a:tableStyleId>
              </a:tblPr>
              <a:tblGrid>
                <a:gridCol w="2339340">
                  <a:extLst>
                    <a:ext uri="{9D8B030D-6E8A-4147-A177-3AD203B41FA5}">
                      <a16:colId xmlns:a16="http://schemas.microsoft.com/office/drawing/2014/main" val="3785731223"/>
                    </a:ext>
                  </a:extLst>
                </a:gridCol>
                <a:gridCol w="2339340">
                  <a:extLst>
                    <a:ext uri="{9D8B030D-6E8A-4147-A177-3AD203B41FA5}">
                      <a16:colId xmlns:a16="http://schemas.microsoft.com/office/drawing/2014/main" val="2362973674"/>
                    </a:ext>
                  </a:extLst>
                </a:gridCol>
                <a:gridCol w="2339340">
                  <a:extLst>
                    <a:ext uri="{9D8B030D-6E8A-4147-A177-3AD203B41FA5}">
                      <a16:colId xmlns:a16="http://schemas.microsoft.com/office/drawing/2014/main" val="147380596"/>
                    </a:ext>
                  </a:extLst>
                </a:gridCol>
                <a:gridCol w="2339340">
                  <a:extLst>
                    <a:ext uri="{9D8B030D-6E8A-4147-A177-3AD203B41FA5}">
                      <a16:colId xmlns:a16="http://schemas.microsoft.com/office/drawing/2014/main" val="4053289877"/>
                    </a:ext>
                  </a:extLst>
                </a:gridCol>
                <a:gridCol w="2339340">
                  <a:extLst>
                    <a:ext uri="{9D8B030D-6E8A-4147-A177-3AD203B41FA5}">
                      <a16:colId xmlns:a16="http://schemas.microsoft.com/office/drawing/2014/main" val="2374748199"/>
                    </a:ext>
                  </a:extLst>
                </a:gridCol>
              </a:tblGrid>
              <a:tr h="181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Yuxtaposición urbana </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Orden social</a:t>
                      </a:r>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Imagen y mantenimiento</a:t>
                      </a:r>
                    </a:p>
                  </a:txBody>
                  <a:tcPr>
                    <a:solidFill>
                      <a:schemeClr val="bg1">
                        <a:lumMod val="50000"/>
                      </a:schemeClr>
                    </a:solidFill>
                  </a:tcPr>
                </a:tc>
                <a:tc>
                  <a:txBody>
                    <a:bodyPr/>
                    <a:lstStyle/>
                    <a:p>
                      <a:r>
                        <a:rPr lang="es-MX" sz="1200" dirty="0">
                          <a:effectLst/>
                        </a:rPr>
                        <a:t>Territorialidad</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latin typeface="+mn-lt"/>
                          <a:cs typeface="Times New Roman" panose="02020603050405020304" pitchFamily="18" charset="0"/>
                        </a:rPr>
                        <a:t>Visibilidad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latin typeface="+mn-lt"/>
                          <a:ea typeface="Times New Roman" panose="02020603050405020304" pitchFamily="18" charset="0"/>
                          <a:cs typeface="Times New Roman" panose="02020603050405020304" pitchFamily="18" charset="0"/>
                        </a:rPr>
                        <a:t>¿Dónde está la luz?</a:t>
                      </a:r>
                    </a:p>
                  </a:txBody>
                  <a:tcPr>
                    <a:solidFill>
                      <a:schemeClr val="tx2"/>
                    </a:solidFill>
                  </a:tcPr>
                </a:tc>
                <a:extLst>
                  <a:ext uri="{0D108BD9-81ED-4DB2-BD59-A6C34878D82A}">
                    <a16:rowId xmlns:a16="http://schemas.microsoft.com/office/drawing/2014/main" val="1215451575"/>
                  </a:ext>
                </a:extLst>
              </a:tr>
              <a:tr h="5770099">
                <a:tc gridSpan="5">
                  <a:txBody>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txBody>
                  <a:tcPr>
                    <a:solidFill>
                      <a:schemeClr val="tx2">
                        <a:lumMod val="40000"/>
                        <a:lumOff val="60000"/>
                        <a:alpha val="80000"/>
                      </a:schemeClr>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2549969548"/>
                  </a:ext>
                </a:extLst>
              </a:tr>
            </a:tbl>
          </a:graphicData>
        </a:graphic>
      </p:graphicFrame>
      <p:sp>
        <p:nvSpPr>
          <p:cNvPr id="7" name="Título 1">
            <a:extLst>
              <a:ext uri="{FF2B5EF4-FFF2-40B4-BE49-F238E27FC236}">
                <a16:creationId xmlns:a16="http://schemas.microsoft.com/office/drawing/2014/main" id="{2442FA12-7AE5-4011-9D68-7197390ED712}"/>
              </a:ext>
            </a:extLst>
          </p:cNvPr>
          <p:cNvSpPr txBox="1">
            <a:spLocks/>
          </p:cNvSpPr>
          <p:nvPr/>
        </p:nvSpPr>
        <p:spPr>
          <a:xfrm>
            <a:off x="266701" y="133352"/>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ANÁLISIS SITUACIONAL DE LA REGULACIÓN SOCIAL </a:t>
            </a:r>
            <a:endParaRPr lang="es-MX" sz="6000" dirty="0"/>
          </a:p>
        </p:txBody>
      </p:sp>
      <p:pic>
        <p:nvPicPr>
          <p:cNvPr id="9" name="Imagen 8">
            <a:extLst>
              <a:ext uri="{FF2B5EF4-FFF2-40B4-BE49-F238E27FC236}">
                <a16:creationId xmlns:a16="http://schemas.microsoft.com/office/drawing/2014/main" id="{61D3512E-2DFE-438D-8179-1524AF406547}"/>
              </a:ext>
            </a:extLst>
          </p:cNvPr>
          <p:cNvPicPr>
            <a:picLocks noChangeAspect="1"/>
          </p:cNvPicPr>
          <p:nvPr/>
        </p:nvPicPr>
        <p:blipFill>
          <a:blip r:embed="rId4"/>
          <a:stretch>
            <a:fillRect/>
          </a:stretch>
        </p:blipFill>
        <p:spPr>
          <a:xfrm>
            <a:off x="641557" y="1349829"/>
            <a:ext cx="10995272" cy="5236028"/>
          </a:xfrm>
          <a:prstGeom prst="rect">
            <a:avLst/>
          </a:prstGeom>
        </p:spPr>
      </p:pic>
    </p:spTree>
    <p:extLst>
      <p:ext uri="{BB962C8B-B14F-4D97-AF65-F5344CB8AC3E}">
        <p14:creationId xmlns:p14="http://schemas.microsoft.com/office/powerpoint/2010/main" val="2441993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DFAE662-ECDE-4193-8594-B90774D41B0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a14:imgEffect>
                  </a14:imgLayer>
                </a14:imgProps>
              </a:ext>
            </a:extLst>
          </a:blip>
          <a:srcRect t="1642" b="22536"/>
          <a:stretch/>
        </p:blipFill>
        <p:spPr>
          <a:xfrm>
            <a:off x="0" y="0"/>
            <a:ext cx="12191999" cy="6858000"/>
          </a:xfrm>
          <a:prstGeom prst="rect">
            <a:avLst/>
          </a:prstGeom>
        </p:spPr>
      </p:pic>
      <p:sp>
        <p:nvSpPr>
          <p:cNvPr id="3" name="Título 1">
            <a:extLst>
              <a:ext uri="{FF2B5EF4-FFF2-40B4-BE49-F238E27FC236}">
                <a16:creationId xmlns:a16="http://schemas.microsoft.com/office/drawing/2014/main" id="{F1391A7E-504B-43C7-871D-15F0F82127C0}"/>
              </a:ext>
            </a:extLst>
          </p:cNvPr>
          <p:cNvSpPr txBox="1">
            <a:spLocks/>
          </p:cNvSpPr>
          <p:nvPr/>
        </p:nvSpPr>
        <p:spPr>
          <a:xfrm>
            <a:off x="266701" y="133352"/>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Y en la practica?</a:t>
            </a:r>
            <a:endParaRPr lang="es-MX" sz="6000" dirty="0"/>
          </a:p>
        </p:txBody>
      </p:sp>
      <p:graphicFrame>
        <p:nvGraphicFramePr>
          <p:cNvPr id="7" name="Tabla 6">
            <a:extLst>
              <a:ext uri="{FF2B5EF4-FFF2-40B4-BE49-F238E27FC236}">
                <a16:creationId xmlns:a16="http://schemas.microsoft.com/office/drawing/2014/main" id="{6344687D-511A-4E78-A7E7-939B28017687}"/>
              </a:ext>
            </a:extLst>
          </p:cNvPr>
          <p:cNvGraphicFramePr>
            <a:graphicFrameLocks noGrp="1"/>
          </p:cNvGraphicFramePr>
          <p:nvPr>
            <p:extLst>
              <p:ext uri="{D42A27DB-BD31-4B8C-83A1-F6EECF244321}">
                <p14:modId xmlns:p14="http://schemas.microsoft.com/office/powerpoint/2010/main" val="3639348898"/>
              </p:ext>
            </p:extLst>
          </p:nvPr>
        </p:nvGraphicFramePr>
        <p:xfrm>
          <a:off x="247650" y="1321182"/>
          <a:ext cx="11696700" cy="5029200"/>
        </p:xfrm>
        <a:graphic>
          <a:graphicData uri="http://schemas.openxmlformats.org/drawingml/2006/table">
            <a:tbl>
              <a:tblPr firstRow="1" bandRow="1">
                <a:tableStyleId>{5C22544A-7EE6-4342-B048-85BDC9FD1C3A}</a:tableStyleId>
              </a:tblPr>
              <a:tblGrid>
                <a:gridCol w="2339340">
                  <a:extLst>
                    <a:ext uri="{9D8B030D-6E8A-4147-A177-3AD203B41FA5}">
                      <a16:colId xmlns:a16="http://schemas.microsoft.com/office/drawing/2014/main" val="3785731223"/>
                    </a:ext>
                  </a:extLst>
                </a:gridCol>
                <a:gridCol w="2339340">
                  <a:extLst>
                    <a:ext uri="{9D8B030D-6E8A-4147-A177-3AD203B41FA5}">
                      <a16:colId xmlns:a16="http://schemas.microsoft.com/office/drawing/2014/main" val="2362973674"/>
                    </a:ext>
                  </a:extLst>
                </a:gridCol>
                <a:gridCol w="2339340">
                  <a:extLst>
                    <a:ext uri="{9D8B030D-6E8A-4147-A177-3AD203B41FA5}">
                      <a16:colId xmlns:a16="http://schemas.microsoft.com/office/drawing/2014/main" val="147380596"/>
                    </a:ext>
                  </a:extLst>
                </a:gridCol>
                <a:gridCol w="2339340">
                  <a:extLst>
                    <a:ext uri="{9D8B030D-6E8A-4147-A177-3AD203B41FA5}">
                      <a16:colId xmlns:a16="http://schemas.microsoft.com/office/drawing/2014/main" val="4053289877"/>
                    </a:ext>
                  </a:extLst>
                </a:gridCol>
                <a:gridCol w="2339340">
                  <a:extLst>
                    <a:ext uri="{9D8B030D-6E8A-4147-A177-3AD203B41FA5}">
                      <a16:colId xmlns:a16="http://schemas.microsoft.com/office/drawing/2014/main" val="2374748199"/>
                    </a:ext>
                  </a:extLst>
                </a:gridCol>
              </a:tblGrid>
              <a:tr h="180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Yuxtaposición urbana </a:t>
                      </a:r>
                      <a:endParaRPr lang="es-MX" sz="1200" dirty="0"/>
                    </a:p>
                  </a:txBody>
                  <a:tcP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Orden social</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Imagen y mantenimiento</a:t>
                      </a:r>
                    </a:p>
                  </a:txBody>
                  <a:tcPr>
                    <a:solidFill>
                      <a:schemeClr val="accent6"/>
                    </a:solidFill>
                  </a:tcPr>
                </a:tc>
                <a:tc>
                  <a:txBody>
                    <a:bodyPr/>
                    <a:lstStyle/>
                    <a:p>
                      <a:r>
                        <a:rPr lang="es-MX" sz="1200" dirty="0">
                          <a:effectLst/>
                        </a:rPr>
                        <a:t>Territorialidad</a:t>
                      </a:r>
                      <a:endParaRPr lang="es-MX" sz="1200" dirty="0"/>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latin typeface="+mn-lt"/>
                          <a:cs typeface="Times New Roman" panose="02020603050405020304" pitchFamily="18" charset="0"/>
                        </a:rPr>
                        <a:t>Visibilidad </a:t>
                      </a:r>
                    </a:p>
                  </a:txBody>
                  <a:tcPr>
                    <a:solidFill>
                      <a:schemeClr val="tx2"/>
                    </a:solidFill>
                  </a:tcPr>
                </a:tc>
                <a:extLst>
                  <a:ext uri="{0D108BD9-81ED-4DB2-BD59-A6C34878D82A}">
                    <a16:rowId xmlns:a16="http://schemas.microsoft.com/office/drawing/2014/main" val="1215451575"/>
                  </a:ext>
                </a:extLst>
              </a:tr>
              <a:tr h="241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b="1" i="0" kern="1200" dirty="0">
                          <a:solidFill>
                            <a:schemeClr val="dk1"/>
                          </a:solidFill>
                          <a:effectLst/>
                          <a:latin typeface="+mn-lt"/>
                          <a:ea typeface="+mn-ea"/>
                          <a:cs typeface="+mn-cs"/>
                        </a:rPr>
                        <a:t>¿Se sienten vulnerables ante su posición y localización en la ciudad? </a:t>
                      </a:r>
                      <a:endParaRPr lang="es-MX" sz="1600" b="1" i="0" dirty="0"/>
                    </a:p>
                  </a:txBody>
                  <a:tcPr>
                    <a:solidFill>
                      <a:schemeClr val="bg1">
                        <a:alpha val="80000"/>
                      </a:schemeClr>
                    </a:solidFill>
                  </a:tcPr>
                </a:tc>
                <a:tc>
                  <a:txBody>
                    <a:bodyPr/>
                    <a:lstStyle/>
                    <a:p>
                      <a:r>
                        <a:rPr lang="es-MX" sz="1600" b="1" i="0" dirty="0"/>
                        <a:t>¿Qué pueden o no hacer aquí? ¿A quién acudir? </a:t>
                      </a:r>
                    </a:p>
                  </a:txBody>
                  <a:tcPr>
                    <a:solidFill>
                      <a:schemeClr val="bg1">
                        <a:alpha val="80000"/>
                      </a:schemeClr>
                    </a:solidFill>
                  </a:tcPr>
                </a:tc>
                <a:tc>
                  <a:txBody>
                    <a:bodyPr/>
                    <a:lstStyle/>
                    <a:p>
                      <a:r>
                        <a:rPr lang="es-MX" sz="1600" b="1" i="0" dirty="0"/>
                        <a:t>¿Les gusta el lugar?¿Quién lo limpia?</a:t>
                      </a:r>
                    </a:p>
                  </a:txBody>
                  <a:tcPr>
                    <a:solidFill>
                      <a:schemeClr val="bg1">
                        <a:alpha val="80000"/>
                      </a:schemeClr>
                    </a:solidFill>
                  </a:tcPr>
                </a:tc>
                <a:tc>
                  <a:txBody>
                    <a:bodyPr/>
                    <a:lstStyle/>
                    <a:p>
                      <a:r>
                        <a:rPr lang="es-MX" sz="1600" b="1" i="0" dirty="0"/>
                        <a:t>¿Pertenecen a este lugar? ¿les es propio?</a:t>
                      </a:r>
                    </a:p>
                  </a:txBody>
                  <a:tcPr>
                    <a:solidFill>
                      <a:schemeClr val="bg1">
                        <a:alpha val="80000"/>
                      </a:schemeClr>
                    </a:solidFill>
                  </a:tcPr>
                </a:tc>
                <a:tc>
                  <a:txBody>
                    <a:bodyPr/>
                    <a:lstStyle/>
                    <a:p>
                      <a:r>
                        <a:rPr lang="es-MX" sz="1600" b="1" i="0" dirty="0"/>
                        <a:t>¿Es posible  ver lo que sucede? ¿Cómo es su ocupación de noche? </a:t>
                      </a:r>
                    </a:p>
                  </a:txBody>
                  <a:tcPr>
                    <a:solidFill>
                      <a:schemeClr val="bg1">
                        <a:alpha val="80000"/>
                      </a:schemeClr>
                    </a:solidFill>
                  </a:tcPr>
                </a:tc>
                <a:extLst>
                  <a:ext uri="{0D108BD9-81ED-4DB2-BD59-A6C34878D82A}">
                    <a16:rowId xmlns:a16="http://schemas.microsoft.com/office/drawing/2014/main" val="2549969548"/>
                  </a:ext>
                </a:extLst>
              </a:tr>
              <a:tr h="335748">
                <a:tc>
                  <a:txBody>
                    <a:bodyPr/>
                    <a:lstStyle/>
                    <a:p>
                      <a:r>
                        <a:rPr lang="es-MX" sz="1400" b="0" i="1" kern="1200" dirty="0">
                          <a:solidFill>
                            <a:schemeClr val="dk1"/>
                          </a:solidFill>
                          <a:effectLst/>
                          <a:latin typeface="+mn-lt"/>
                          <a:ea typeface="+mn-ea"/>
                          <a:cs typeface="+mn-cs"/>
                        </a:rPr>
                        <a:t>“En lo general no frecuento las colonias aledañas, pero con Cd. Cuauhtémoc compartimos servicios, pero es diferente ya que allá </a:t>
                      </a:r>
                      <a:r>
                        <a:rPr lang="es-MX" sz="1400" b="1" i="1" kern="1200" dirty="0">
                          <a:solidFill>
                            <a:schemeClr val="dk1"/>
                          </a:solidFill>
                          <a:effectLst/>
                          <a:latin typeface="+mn-lt"/>
                          <a:ea typeface="+mn-ea"/>
                          <a:cs typeface="+mn-cs"/>
                        </a:rPr>
                        <a:t>hay más inseguridad,</a:t>
                      </a:r>
                      <a:r>
                        <a:rPr lang="es-MX" sz="1400" b="0" i="1" kern="1200" dirty="0">
                          <a:solidFill>
                            <a:schemeClr val="dk1"/>
                          </a:solidFill>
                          <a:effectLst/>
                          <a:latin typeface="+mn-lt"/>
                          <a:ea typeface="+mn-ea"/>
                          <a:cs typeface="+mn-cs"/>
                        </a:rPr>
                        <a:t> en Venta de Carpio es más seguro, pero los Héroes si es una zona más conocida como de más delincuencia”</a:t>
                      </a:r>
                      <a:endParaRPr lang="es-MX" sz="1400" b="0" i="1" dirty="0">
                        <a:latin typeface="+mn-lt"/>
                      </a:endParaRPr>
                    </a:p>
                  </a:txBody>
                  <a:tcPr>
                    <a:solidFill>
                      <a:schemeClr val="bg1">
                        <a:alpha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0" i="1" kern="1200" dirty="0">
                          <a:solidFill>
                            <a:schemeClr val="dk1"/>
                          </a:solidFill>
                          <a:effectLst/>
                          <a:latin typeface="+mn-lt"/>
                          <a:ea typeface="+mn-ea"/>
                          <a:cs typeface="+mn-cs"/>
                        </a:rPr>
                        <a:t>-Una patrulla se acerca y nos pregunta si vimos pasar un auto, negamos con la cabeza. Ella  me dice</a:t>
                      </a:r>
                      <a:r>
                        <a:rPr lang="es-MX" sz="1400" b="1" i="1" kern="1200" dirty="0">
                          <a:solidFill>
                            <a:schemeClr val="dk1"/>
                          </a:solidFill>
                          <a:effectLst/>
                          <a:latin typeface="+mn-lt"/>
                          <a:ea typeface="+mn-ea"/>
                          <a:cs typeface="+mn-cs"/>
                        </a:rPr>
                        <a:t>: ¿Ves? Sí es insegura esta calle.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400" b="0" i="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400" b="0" i="1" kern="1200" dirty="0">
                          <a:solidFill>
                            <a:schemeClr val="dk1"/>
                          </a:solidFill>
                          <a:effectLst/>
                          <a:latin typeface="+mn-lt"/>
                          <a:ea typeface="+mn-ea"/>
                          <a:cs typeface="+mn-cs"/>
                        </a:rPr>
                        <a:t>-Cuando hay juego nadie se acerca, ya saben que ahí están tomando y mejor la gente no pasa, </a:t>
                      </a:r>
                      <a:r>
                        <a:rPr lang="es-MX" sz="1400" b="1" i="1" kern="1200" dirty="0">
                          <a:solidFill>
                            <a:schemeClr val="dk1"/>
                          </a:solidFill>
                          <a:effectLst/>
                          <a:latin typeface="+mn-lt"/>
                          <a:ea typeface="+mn-ea"/>
                          <a:cs typeface="+mn-cs"/>
                        </a:rPr>
                        <a:t>estando borrachos podrían decirme de cosas o seguirme</a:t>
                      </a:r>
                      <a:r>
                        <a:rPr lang="es-MX" sz="1400" b="0" i="1" kern="1200" dirty="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400" b="0" i="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400" b="0" i="1" kern="1200" dirty="0">
                          <a:solidFill>
                            <a:schemeClr val="dk1"/>
                          </a:solidFill>
                          <a:effectLst/>
                          <a:latin typeface="+mn-lt"/>
                          <a:ea typeface="+mn-ea"/>
                          <a:cs typeface="+mn-cs"/>
                        </a:rPr>
                        <a:t>-”En ocasiones </a:t>
                      </a:r>
                      <a:r>
                        <a:rPr lang="es-MX" sz="1400" b="1" i="1" kern="1200" dirty="0">
                          <a:solidFill>
                            <a:schemeClr val="dk1"/>
                          </a:solidFill>
                          <a:effectLst/>
                          <a:latin typeface="+mn-lt"/>
                          <a:ea typeface="+mn-ea"/>
                          <a:cs typeface="+mn-cs"/>
                        </a:rPr>
                        <a:t>los hombres que ahí trabajan </a:t>
                      </a:r>
                      <a:r>
                        <a:rPr lang="es-MX" sz="1400" b="0" i="1" kern="1200" dirty="0">
                          <a:solidFill>
                            <a:schemeClr val="dk1"/>
                          </a:solidFill>
                          <a:effectLst/>
                          <a:latin typeface="+mn-lt"/>
                          <a:ea typeface="+mn-ea"/>
                          <a:cs typeface="+mn-cs"/>
                        </a:rPr>
                        <a:t>me han gritado frases obscenas, al igual carros que pasan”</a:t>
                      </a:r>
                    </a:p>
                    <a:p>
                      <a:endParaRPr lang="es-MX" sz="1400" b="0" i="1" dirty="0">
                        <a:latin typeface="+mn-lt"/>
                      </a:endParaRPr>
                    </a:p>
                  </a:txBody>
                  <a:tcPr>
                    <a:solidFill>
                      <a:schemeClr val="bg1">
                        <a:alpha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i="1" kern="1200" dirty="0">
                          <a:solidFill>
                            <a:schemeClr val="dk1"/>
                          </a:solidFill>
                          <a:effectLst/>
                          <a:latin typeface="+mn-lt"/>
                          <a:ea typeface="+mn-ea"/>
                          <a:cs typeface="+mn-cs"/>
                        </a:rPr>
                        <a:t>-“En el camino luego me he encontrado cosas desagradables como perritos muertos, gatitos, ratas (…) tampoco hay un lugar donde puedas caminar como muy a gusto (…) </a:t>
                      </a:r>
                      <a:r>
                        <a:rPr lang="es-MX" sz="1400" b="1" i="1" kern="1200" dirty="0">
                          <a:solidFill>
                            <a:schemeClr val="dk1"/>
                          </a:solidFill>
                          <a:effectLst/>
                          <a:latin typeface="+mn-lt"/>
                          <a:ea typeface="+mn-ea"/>
                          <a:cs typeface="+mn-cs"/>
                        </a:rPr>
                        <a:t>El olor es desagradable</a:t>
                      </a:r>
                      <a:r>
                        <a:rPr lang="es-MX" sz="1400" i="1" kern="1200" dirty="0">
                          <a:solidFill>
                            <a:schemeClr val="dk1"/>
                          </a:solidFill>
                          <a:effectLst/>
                          <a:latin typeface="+mn-lt"/>
                          <a:ea typeface="+mn-ea"/>
                          <a:cs typeface="+mn-cs"/>
                        </a:rPr>
                        <a:t> por la basura, por los animalitos tirados, y aparte de que es basurero”</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s-MX" sz="1400" i="1" kern="1200" dirty="0">
                        <a:solidFill>
                          <a:schemeClr val="dk1"/>
                        </a:solidFill>
                        <a:effectLst/>
                        <a:latin typeface="+mn-lt"/>
                        <a:ea typeface="+mn-ea"/>
                        <a:cs typeface="+mn-cs"/>
                      </a:endParaRPr>
                    </a:p>
                    <a:p>
                      <a:r>
                        <a:rPr lang="es-MX" sz="1400" i="1" kern="1200" dirty="0">
                          <a:solidFill>
                            <a:schemeClr val="dk1"/>
                          </a:solidFill>
                          <a:effectLst/>
                          <a:latin typeface="+mn-lt"/>
                          <a:ea typeface="+mn-ea"/>
                          <a:cs typeface="+mn-cs"/>
                        </a:rPr>
                        <a:t>- “la gente que vive alrededor tira ahí toda su basura, y se funde los focos y no las vienen a reparar.</a:t>
                      </a:r>
                    </a:p>
                    <a:p>
                      <a:r>
                        <a:rPr lang="es-MX" sz="1400" i="1" kern="1200" dirty="0">
                          <a:solidFill>
                            <a:schemeClr val="dk1"/>
                          </a:solidFill>
                          <a:effectLst/>
                          <a:latin typeface="+mn-lt"/>
                          <a:ea typeface="+mn-ea"/>
                          <a:cs typeface="+mn-cs"/>
                        </a:rPr>
                        <a:t>Pues los delegados del pueblo serían los encargados de mantener todo”</a:t>
                      </a:r>
                      <a:endParaRPr lang="es-MX" sz="1400" i="1" dirty="0">
                        <a:latin typeface="+mn-lt"/>
                      </a:endParaRPr>
                    </a:p>
                  </a:txBody>
                  <a:tcPr>
                    <a:solidFill>
                      <a:schemeClr val="bg1">
                        <a:alpha val="80000"/>
                      </a:schemeClr>
                    </a:solidFill>
                  </a:tcPr>
                </a:tc>
                <a:tc>
                  <a:txBody>
                    <a:bodyPr/>
                    <a:lstStyle/>
                    <a:p>
                      <a:r>
                        <a:rPr lang="es-ES" sz="1400" i="1" dirty="0">
                          <a:latin typeface="+mn-lt"/>
                        </a:rPr>
                        <a:t> -”No conozco a nadie que viva o trabaje en la avenida.”</a:t>
                      </a:r>
                    </a:p>
                    <a:p>
                      <a:r>
                        <a:rPr lang="es-ES" sz="1400" i="1" dirty="0">
                          <a:latin typeface="+mn-lt"/>
                        </a:rPr>
                        <a:t>“Mi familia es la que participa cuando se requiere la limpieza de panteón”</a:t>
                      </a:r>
                    </a:p>
                    <a:p>
                      <a:endParaRPr lang="es-MX" sz="1400" i="1" dirty="0">
                        <a:latin typeface="+mn-lt"/>
                      </a:endParaRPr>
                    </a:p>
                  </a:txBody>
                  <a:tcPr>
                    <a:solidFill>
                      <a:schemeClr val="bg1">
                        <a:alpha val="80000"/>
                      </a:schemeClr>
                    </a:solidFill>
                  </a:tcPr>
                </a:tc>
                <a:tc>
                  <a:txBody>
                    <a:bodyPr/>
                    <a:lstStyle/>
                    <a:p>
                      <a:r>
                        <a:rPr lang="es-ES" sz="1400" i="1" dirty="0">
                          <a:latin typeface="+mn-lt"/>
                        </a:rPr>
                        <a:t>“Prefiero irme por las otras calles porque hay más iluminación y más personas, </a:t>
                      </a:r>
                    </a:p>
                    <a:p>
                      <a:r>
                        <a:rPr lang="es-ES" sz="1400" i="1" dirty="0">
                          <a:latin typeface="+mn-lt"/>
                        </a:rPr>
                        <a:t>Aunque hayan mejorado la iluminación, en la avenida casi no hay personas y en la otra calle sí, porque está la lechería y algunos puestos que se ponen ahí”</a:t>
                      </a:r>
                    </a:p>
                    <a:p>
                      <a:r>
                        <a:rPr lang="es-ES" sz="1400" i="1" dirty="0">
                          <a:latin typeface="+mn-lt"/>
                        </a:rPr>
                        <a:t>-“ </a:t>
                      </a:r>
                      <a:r>
                        <a:rPr lang="es-MX" sz="1400" i="1" kern="1200" dirty="0">
                          <a:solidFill>
                            <a:schemeClr val="dk1"/>
                          </a:solidFill>
                          <a:effectLst/>
                          <a:latin typeface="+mn-lt"/>
                          <a:ea typeface="+mn-ea"/>
                          <a:cs typeface="+mn-cs"/>
                        </a:rPr>
                        <a:t>la verdad no he visto vecinos como tal, solo esas personas que trabajan aquí. </a:t>
                      </a:r>
                    </a:p>
                    <a:p>
                      <a:r>
                        <a:rPr lang="es-MX" sz="1400" i="1" kern="1200" dirty="0">
                          <a:solidFill>
                            <a:schemeClr val="dk1"/>
                          </a:solidFill>
                          <a:effectLst/>
                          <a:latin typeface="+mn-lt"/>
                          <a:ea typeface="+mn-ea"/>
                          <a:cs typeface="+mn-cs"/>
                        </a:rPr>
                        <a:t>Las personas que pasan suelen ser hombres que como que van apresuradas”</a:t>
                      </a:r>
                      <a:endParaRPr lang="es-ES" sz="1400" i="1" dirty="0">
                        <a:latin typeface="+mn-lt"/>
                      </a:endParaRPr>
                    </a:p>
                    <a:p>
                      <a:endParaRPr lang="es-MX" sz="1400" i="1" dirty="0">
                        <a:latin typeface="+mn-lt"/>
                      </a:endParaRPr>
                    </a:p>
                  </a:txBody>
                  <a:tcPr>
                    <a:solidFill>
                      <a:schemeClr val="bg1">
                        <a:alpha val="80000"/>
                      </a:schemeClr>
                    </a:solidFill>
                  </a:tcPr>
                </a:tc>
                <a:extLst>
                  <a:ext uri="{0D108BD9-81ED-4DB2-BD59-A6C34878D82A}">
                    <a16:rowId xmlns:a16="http://schemas.microsoft.com/office/drawing/2014/main" val="1769018858"/>
                  </a:ext>
                </a:extLst>
              </a:tr>
            </a:tbl>
          </a:graphicData>
        </a:graphic>
      </p:graphicFrame>
    </p:spTree>
    <p:extLst>
      <p:ext uri="{BB962C8B-B14F-4D97-AF65-F5344CB8AC3E}">
        <p14:creationId xmlns:p14="http://schemas.microsoft.com/office/powerpoint/2010/main" val="131905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D2379A2-7BC2-4AD5-B46F-73471738A39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Lst>
          </a:blip>
          <a:srcRect t="14020" b="9055"/>
          <a:stretch/>
        </p:blipFill>
        <p:spPr>
          <a:xfrm>
            <a:off x="0" y="0"/>
            <a:ext cx="12192000" cy="6964680"/>
          </a:xfrm>
          <a:prstGeom prst="rect">
            <a:avLst/>
          </a:prstGeom>
        </p:spPr>
      </p:pic>
      <p:sp>
        <p:nvSpPr>
          <p:cNvPr id="3" name="Título 1">
            <a:extLst>
              <a:ext uri="{FF2B5EF4-FFF2-40B4-BE49-F238E27FC236}">
                <a16:creationId xmlns:a16="http://schemas.microsoft.com/office/drawing/2014/main" id="{EFDE5DA4-7117-4F44-AFE1-C5BE1985834D}"/>
              </a:ext>
            </a:extLst>
          </p:cNvPr>
          <p:cNvSpPr txBox="1">
            <a:spLocks/>
          </p:cNvSpPr>
          <p:nvPr/>
        </p:nvSpPr>
        <p:spPr>
          <a:xfrm>
            <a:off x="266701" y="133352"/>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Conclusiones generales </a:t>
            </a:r>
            <a:endParaRPr lang="es-MX" sz="6000" dirty="0"/>
          </a:p>
        </p:txBody>
      </p:sp>
      <p:sp>
        <p:nvSpPr>
          <p:cNvPr id="4" name="CuadroTexto 3">
            <a:extLst>
              <a:ext uri="{FF2B5EF4-FFF2-40B4-BE49-F238E27FC236}">
                <a16:creationId xmlns:a16="http://schemas.microsoft.com/office/drawing/2014/main" id="{7BD4E8F4-A4F8-4969-A2EF-E7C86F1CB367}"/>
              </a:ext>
            </a:extLst>
          </p:cNvPr>
          <p:cNvSpPr txBox="1"/>
          <p:nvPr/>
        </p:nvSpPr>
        <p:spPr>
          <a:xfrm>
            <a:off x="594360" y="850850"/>
            <a:ext cx="10728960" cy="6370975"/>
          </a:xfrm>
          <a:prstGeom prst="rect">
            <a:avLst/>
          </a:prstGeom>
          <a:solidFill>
            <a:schemeClr val="bg1">
              <a:alpha val="90000"/>
            </a:schemeClr>
          </a:solidFill>
        </p:spPr>
        <p:txBody>
          <a:bodyPr wrap="square" rtlCol="0">
            <a:spAutoFit/>
          </a:bodyPr>
          <a:lstStyle/>
          <a:p>
            <a:pPr marL="285750" indent="-285750">
              <a:buFont typeface="Arial" panose="020B0604020202020204" pitchFamily="34" charset="0"/>
              <a:buChar char="•"/>
            </a:pPr>
            <a:r>
              <a:rPr lang="es-MX" sz="2400" dirty="0"/>
              <a:t>Las condiciones físicas de la avenida de las Torres es en gran medida el resultado de una serie de relaciones sociales de apropiación individual y colectiva.</a:t>
            </a:r>
          </a:p>
          <a:p>
            <a:pPr marL="285750" indent="-285750">
              <a:buFont typeface="Arial" panose="020B0604020202020204" pitchFamily="34" charset="0"/>
              <a:buChar char="•"/>
            </a:pPr>
            <a:r>
              <a:rPr lang="es-MX" sz="2400" dirty="0"/>
              <a:t>De querer lograra un cambio en las practicas y en la seguridad de las chicas al caminar sobre la avenida, habrá que transformar al espacio en un lugar con otras reglas.</a:t>
            </a:r>
          </a:p>
          <a:p>
            <a:pPr marL="285750" indent="-285750">
              <a:buFont typeface="Arial" panose="020B0604020202020204" pitchFamily="34" charset="0"/>
              <a:buChar char="•"/>
            </a:pPr>
            <a:endParaRPr lang="es-MX" sz="2400" dirty="0"/>
          </a:p>
          <a:p>
            <a:pPr marL="285750" indent="-285750">
              <a:buFont typeface="Arial" panose="020B0604020202020204" pitchFamily="34" charset="0"/>
              <a:buChar char="•"/>
            </a:pPr>
            <a:r>
              <a:rPr lang="es-MX" sz="2400" dirty="0"/>
              <a:t>La violencia contra las mujeres en el espacio público se encuentra vinculada a la manera de apropiación del espacio público como un entorno masculino.</a:t>
            </a:r>
          </a:p>
          <a:p>
            <a:pPr marL="285750" indent="-285750">
              <a:buFont typeface="Arial" panose="020B0604020202020204" pitchFamily="34" charset="0"/>
              <a:buChar char="•"/>
            </a:pPr>
            <a:r>
              <a:rPr lang="es-MX" sz="2400" dirty="0"/>
              <a:t>Desde el urbanismo, las practicas y formas del entorno que generan inseguridad en las chicas no solo tienen que ver con los elementos visuales, sino también con elementos de la estructura urbana, como el usos de suelo, localización y conectividad. </a:t>
            </a:r>
          </a:p>
          <a:p>
            <a:pPr marL="285750" indent="-285750">
              <a:buFont typeface="Arial" panose="020B0604020202020204" pitchFamily="34" charset="0"/>
              <a:buChar char="•"/>
            </a:pPr>
            <a:endParaRPr lang="es-MX" sz="2400" dirty="0"/>
          </a:p>
          <a:p>
            <a:pPr marL="285750" indent="-285750">
              <a:buFont typeface="Arial" panose="020B0604020202020204" pitchFamily="34" charset="0"/>
              <a:buChar char="•"/>
            </a:pPr>
            <a:r>
              <a:rPr lang="es-MX" sz="2400" dirty="0"/>
              <a:t>Creo que se trata más de una ciudad que facilite las actividades de cuidado y participación de las mujeres en  la ocupación de las calles, que de las condiciones estéticas por si mismas. </a:t>
            </a:r>
          </a:p>
          <a:p>
            <a:pPr marL="285750" indent="-285750">
              <a:buFont typeface="Arial" panose="020B0604020202020204" pitchFamily="34" charset="0"/>
              <a:buChar char="•"/>
            </a:pPr>
            <a:endParaRPr lang="es-MX" sz="2400" dirty="0"/>
          </a:p>
        </p:txBody>
      </p:sp>
    </p:spTree>
    <p:extLst>
      <p:ext uri="{BB962C8B-B14F-4D97-AF65-F5344CB8AC3E}">
        <p14:creationId xmlns:p14="http://schemas.microsoft.com/office/powerpoint/2010/main" val="1549595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A56B7ABE-7908-4AB5-BC09-52DCD51268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127"/>
          <a:stretch/>
        </p:blipFill>
        <p:spPr bwMode="auto">
          <a:xfrm>
            <a:off x="20966" y="0"/>
            <a:ext cx="1217103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A8D47920-6957-43D3-87AD-5F889A09B8CF}"/>
              </a:ext>
            </a:extLst>
          </p:cNvPr>
          <p:cNvSpPr txBox="1"/>
          <p:nvPr/>
        </p:nvSpPr>
        <p:spPr>
          <a:xfrm>
            <a:off x="527050" y="1206138"/>
            <a:ext cx="11137899" cy="3139321"/>
          </a:xfrm>
          <a:prstGeom prst="rect">
            <a:avLst/>
          </a:prstGeom>
          <a:solidFill>
            <a:schemeClr val="bg1">
              <a:alpha val="90000"/>
            </a:schemeClr>
          </a:solidFill>
        </p:spPr>
        <p:txBody>
          <a:bodyPr wrap="square" rtlCol="0">
            <a:spAutoFit/>
          </a:bodyPr>
          <a:lstStyle>
            <a:defPPr>
              <a:defRPr lang="es-MX"/>
            </a:defPPr>
            <a:lvl1pPr marL="285750" indent="-285750">
              <a:buFont typeface="Arial" panose="020B0604020202020204" pitchFamily="34" charset="0"/>
              <a:buChar char="•"/>
              <a:defRPr sz="2400"/>
            </a:lvl1pPr>
          </a:lstStyle>
          <a:p>
            <a:r>
              <a:rPr lang="es-MX" sz="1800" dirty="0"/>
              <a:t>La ciudad segura e incluyente para las mujeres requiere de la restructuración de las reglas locales.</a:t>
            </a:r>
          </a:p>
          <a:p>
            <a:endParaRPr lang="es-MX" sz="1800" dirty="0"/>
          </a:p>
          <a:p>
            <a:r>
              <a:rPr lang="es-MX" sz="1800" dirty="0"/>
              <a:t> Para Santa María Chiconautla son necesarias acciones de recuperación de la avenida de las Torres que:</a:t>
            </a:r>
          </a:p>
          <a:p>
            <a:r>
              <a:rPr lang="es-MX" sz="1800" dirty="0"/>
              <a:t>Definan los limites entre lo privado y lo público. </a:t>
            </a:r>
          </a:p>
          <a:p>
            <a:r>
              <a:rPr lang="es-MX" sz="1800" dirty="0"/>
              <a:t>La regulación de las actividades acorde con las normas especificas y el uso que pueden hacer del espacio público (en especial las de manejo de desechos)</a:t>
            </a:r>
          </a:p>
          <a:p>
            <a:r>
              <a:rPr lang="es-MX" sz="1800" dirty="0"/>
              <a:t>La incorporación de equipamientos de cuidado (mercado, centro de salud, guardería, casa de la cultura) </a:t>
            </a:r>
          </a:p>
          <a:p>
            <a:r>
              <a:rPr lang="es-MX" sz="1800" dirty="0"/>
              <a:t>Espacios de recreación para una mayor diversidad de personas (niños, mujeres, personas de la tercera edad)</a:t>
            </a:r>
          </a:p>
          <a:p>
            <a:r>
              <a:rPr lang="es-MX" sz="1800" dirty="0"/>
              <a:t>Incorporación de las mujeres en las actividades que ya se realizan (torneos femeninos de futbol)</a:t>
            </a:r>
          </a:p>
          <a:p>
            <a:r>
              <a:rPr lang="es-MX" sz="1800" dirty="0"/>
              <a:t>La sensibilización de niños, niñas, hombres y mujeres sobre el acoso callejero.</a:t>
            </a:r>
          </a:p>
          <a:p>
            <a:r>
              <a:rPr lang="es-MX" sz="1800" dirty="0"/>
              <a:t>Incentivar la participación de las jóvenes en las decisiones y la administración de los espacios del pueblo.</a:t>
            </a:r>
          </a:p>
        </p:txBody>
      </p:sp>
      <p:sp>
        <p:nvSpPr>
          <p:cNvPr id="8" name="Título 1">
            <a:extLst>
              <a:ext uri="{FF2B5EF4-FFF2-40B4-BE49-F238E27FC236}">
                <a16:creationId xmlns:a16="http://schemas.microsoft.com/office/drawing/2014/main" id="{32D7C580-8EAF-4BA5-BE79-D45F938DCC19}"/>
              </a:ext>
            </a:extLst>
          </p:cNvPr>
          <p:cNvSpPr txBox="1">
            <a:spLocks/>
          </p:cNvSpPr>
          <p:nvPr/>
        </p:nvSpPr>
        <p:spPr>
          <a:xfrm>
            <a:off x="266701" y="278619"/>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Propuesta </a:t>
            </a:r>
            <a:endParaRPr lang="es-MX" sz="6000" dirty="0"/>
          </a:p>
        </p:txBody>
      </p:sp>
      <p:sp>
        <p:nvSpPr>
          <p:cNvPr id="5" name="CuadroTexto 4">
            <a:extLst>
              <a:ext uri="{FF2B5EF4-FFF2-40B4-BE49-F238E27FC236}">
                <a16:creationId xmlns:a16="http://schemas.microsoft.com/office/drawing/2014/main" id="{24E78123-2C64-445E-8E0B-1D61407543D1}"/>
              </a:ext>
            </a:extLst>
          </p:cNvPr>
          <p:cNvSpPr txBox="1"/>
          <p:nvPr/>
        </p:nvSpPr>
        <p:spPr>
          <a:xfrm>
            <a:off x="2286930" y="4847148"/>
            <a:ext cx="7618140" cy="1200329"/>
          </a:xfrm>
          <a:prstGeom prst="rect">
            <a:avLst/>
          </a:prstGeom>
          <a:solidFill>
            <a:schemeClr val="bg1">
              <a:alpha val="90000"/>
            </a:schemeClr>
          </a:solidFill>
        </p:spPr>
        <p:txBody>
          <a:bodyPr wrap="square" rtlCol="0">
            <a:spAutoFit/>
          </a:bodyPr>
          <a:lstStyle>
            <a:defPPr>
              <a:defRPr lang="es-MX"/>
            </a:defPPr>
            <a:lvl1pPr marL="285750" indent="-285750">
              <a:buFont typeface="Arial" panose="020B0604020202020204" pitchFamily="34" charset="0"/>
              <a:buChar char="•"/>
            </a:lvl1pPr>
          </a:lstStyle>
          <a:p>
            <a:r>
              <a:rPr lang="es-MX" dirty="0"/>
              <a:t>Dichas acciones parecen poco reactivas ante la problemática expresada en la desaparición y muerte de mujeres por violencia de género. Sin embargo, estos hechos son la parte grotesca en la que se manifiestan otras violencias estructurales que hemos normalizado.</a:t>
            </a:r>
          </a:p>
        </p:txBody>
      </p:sp>
    </p:spTree>
    <p:extLst>
      <p:ext uri="{BB962C8B-B14F-4D97-AF65-F5344CB8AC3E}">
        <p14:creationId xmlns:p14="http://schemas.microsoft.com/office/powerpoint/2010/main" val="1462662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390E92-5976-4E64-886E-E63D163A4405}"/>
              </a:ext>
            </a:extLst>
          </p:cNvPr>
          <p:cNvSpPr txBox="1"/>
          <p:nvPr/>
        </p:nvSpPr>
        <p:spPr>
          <a:xfrm>
            <a:off x="2561602" y="2764750"/>
            <a:ext cx="7068795" cy="923330"/>
          </a:xfrm>
          <a:prstGeom prst="rect">
            <a:avLst/>
          </a:prstGeom>
          <a:noFill/>
        </p:spPr>
        <p:txBody>
          <a:bodyPr wrap="none" rtlCol="0">
            <a:spAutoFit/>
          </a:bodyPr>
          <a:lstStyle/>
          <a:p>
            <a:r>
              <a:rPr lang="es-MX" sz="5400" dirty="0"/>
              <a:t>Gracias por su atención  </a:t>
            </a:r>
          </a:p>
        </p:txBody>
      </p:sp>
    </p:spTree>
    <p:extLst>
      <p:ext uri="{BB962C8B-B14F-4D97-AF65-F5344CB8AC3E}">
        <p14:creationId xmlns:p14="http://schemas.microsoft.com/office/powerpoint/2010/main" val="333274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2679D0AE-E5D3-4D74-838F-17E8AD70F994}"/>
              </a:ext>
            </a:extLst>
          </p:cNvPr>
          <p:cNvPicPr>
            <a:picLocks noChangeAspect="1"/>
          </p:cNvPicPr>
          <p:nvPr/>
        </p:nvPicPr>
        <p:blipFill>
          <a:blip r:embed="rId2"/>
          <a:stretch>
            <a:fillRect/>
          </a:stretch>
        </p:blipFill>
        <p:spPr>
          <a:xfrm>
            <a:off x="377208" y="402047"/>
            <a:ext cx="11437584" cy="6053906"/>
          </a:xfrm>
          <a:prstGeom prst="rect">
            <a:avLst/>
          </a:prstGeom>
        </p:spPr>
      </p:pic>
      <p:sp>
        <p:nvSpPr>
          <p:cNvPr id="2" name="Título 1">
            <a:extLst>
              <a:ext uri="{FF2B5EF4-FFF2-40B4-BE49-F238E27FC236}">
                <a16:creationId xmlns:a16="http://schemas.microsoft.com/office/drawing/2014/main" id="{11479D46-7CE1-4452-8F8B-8DDF1E5818A5}"/>
              </a:ext>
            </a:extLst>
          </p:cNvPr>
          <p:cNvSpPr>
            <a:spLocks noGrp="1"/>
          </p:cNvSpPr>
          <p:nvPr>
            <p:ph type="title"/>
          </p:nvPr>
        </p:nvSpPr>
        <p:spPr>
          <a:xfrm>
            <a:off x="552450" y="706847"/>
            <a:ext cx="2400300" cy="2074453"/>
          </a:xfrm>
          <a:solidFill>
            <a:srgbClr val="C00000">
              <a:alpha val="70000"/>
            </a:srgbClr>
          </a:solidFill>
        </p:spPr>
        <p:txBody>
          <a:bodyPr>
            <a:noAutofit/>
          </a:bodyPr>
          <a:lstStyle/>
          <a:p>
            <a:pPr algn="ctr"/>
            <a:r>
              <a:rPr lang="es-MX" sz="1600" b="1" dirty="0">
                <a:solidFill>
                  <a:schemeClr val="bg1"/>
                </a:solidFill>
              </a:rPr>
              <a:t> Ecatepec</a:t>
            </a:r>
            <a:br>
              <a:rPr lang="es-MX" sz="1600" dirty="0">
                <a:solidFill>
                  <a:schemeClr val="bg1"/>
                </a:solidFill>
              </a:rPr>
            </a:br>
            <a:r>
              <a:rPr lang="es-MX" sz="1600" dirty="0">
                <a:solidFill>
                  <a:schemeClr val="bg1"/>
                </a:solidFill>
              </a:rPr>
              <a:t>97.4% de los habitantes de se sienten inseguros</a:t>
            </a:r>
            <a:br>
              <a:rPr lang="es-MX" sz="1600" dirty="0">
                <a:solidFill>
                  <a:schemeClr val="bg1"/>
                </a:solidFill>
              </a:rPr>
            </a:br>
            <a:br>
              <a:rPr lang="es-MX" sz="1600" dirty="0">
                <a:solidFill>
                  <a:schemeClr val="bg1"/>
                </a:solidFill>
              </a:rPr>
            </a:br>
            <a:r>
              <a:rPr lang="es-MX" sz="1600" dirty="0">
                <a:solidFill>
                  <a:schemeClr val="bg1"/>
                </a:solidFill>
              </a:rPr>
              <a:t>Alerta de Género desde 2015.</a:t>
            </a:r>
            <a:br>
              <a:rPr lang="es-MX" sz="1600" dirty="0">
                <a:solidFill>
                  <a:schemeClr val="bg1"/>
                </a:solidFill>
              </a:rPr>
            </a:br>
            <a:r>
              <a:rPr lang="es-MX" sz="1600" dirty="0">
                <a:solidFill>
                  <a:schemeClr val="bg1"/>
                </a:solidFill>
              </a:rPr>
              <a:t>53 feminicidios desde entonces</a:t>
            </a:r>
          </a:p>
        </p:txBody>
      </p:sp>
      <p:sp>
        <p:nvSpPr>
          <p:cNvPr id="28" name="Título 1">
            <a:extLst>
              <a:ext uri="{FF2B5EF4-FFF2-40B4-BE49-F238E27FC236}">
                <a16:creationId xmlns:a16="http://schemas.microsoft.com/office/drawing/2014/main" id="{7772B6C1-AAA7-4F4D-9AA5-F616979454D6}"/>
              </a:ext>
            </a:extLst>
          </p:cNvPr>
          <p:cNvSpPr txBox="1">
            <a:spLocks/>
          </p:cNvSpPr>
          <p:nvPr/>
        </p:nvSpPr>
        <p:spPr>
          <a:xfrm>
            <a:off x="6400800" y="706847"/>
            <a:ext cx="2400300" cy="1941103"/>
          </a:xfrm>
          <a:prstGeom prst="rect">
            <a:avLst/>
          </a:prstGeom>
          <a:solidFill>
            <a:srgbClr val="C00000">
              <a:alpha val="7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rPr>
              <a:t>Santa María Chiconautla </a:t>
            </a:r>
          </a:p>
          <a:p>
            <a:pPr algn="ctr"/>
            <a:r>
              <a:rPr lang="es-MX" sz="1600" dirty="0">
                <a:solidFill>
                  <a:schemeClr val="bg1"/>
                </a:solidFill>
              </a:rPr>
              <a:t>Más de 7 desaparecidas desde 2013</a:t>
            </a:r>
          </a:p>
          <a:p>
            <a:pPr algn="ctr"/>
            <a:r>
              <a:rPr lang="es-MX" sz="1600" dirty="0">
                <a:solidFill>
                  <a:schemeClr val="bg1"/>
                </a:solidFill>
              </a:rPr>
              <a:t>Se han hallado cuerpos sin vida de mujeres en sus inmediaciones, el último registrado en junio de 2019 </a:t>
            </a:r>
          </a:p>
        </p:txBody>
      </p:sp>
      <p:sp>
        <p:nvSpPr>
          <p:cNvPr id="30" name="Título 1">
            <a:extLst>
              <a:ext uri="{FF2B5EF4-FFF2-40B4-BE49-F238E27FC236}">
                <a16:creationId xmlns:a16="http://schemas.microsoft.com/office/drawing/2014/main" id="{2C4EA653-D74D-4E80-A5E9-DC09F94E1A8A}"/>
              </a:ext>
            </a:extLst>
          </p:cNvPr>
          <p:cNvSpPr txBox="1">
            <a:spLocks/>
          </p:cNvSpPr>
          <p:nvPr/>
        </p:nvSpPr>
        <p:spPr>
          <a:xfrm>
            <a:off x="2571750" y="4838700"/>
            <a:ext cx="3105150" cy="1445803"/>
          </a:xfrm>
          <a:prstGeom prst="rect">
            <a:avLst/>
          </a:prstGeom>
          <a:solidFill>
            <a:schemeClr val="accent1">
              <a:lumMod val="50000"/>
              <a:alpha val="7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rPr>
              <a:t>38% de las calles son terracería</a:t>
            </a:r>
          </a:p>
          <a:p>
            <a:pPr algn="ctr"/>
            <a:r>
              <a:rPr lang="es-MX" sz="1600" b="1" dirty="0">
                <a:solidFill>
                  <a:schemeClr val="bg1"/>
                </a:solidFill>
              </a:rPr>
              <a:t>50% no tienen alumbrado público </a:t>
            </a:r>
          </a:p>
          <a:p>
            <a:pPr algn="ctr"/>
            <a:r>
              <a:rPr lang="es-MX" sz="1600" b="1" dirty="0">
                <a:solidFill>
                  <a:schemeClr val="bg1"/>
                </a:solidFill>
              </a:rPr>
              <a:t>44% no tiene banquetas</a:t>
            </a:r>
          </a:p>
          <a:p>
            <a:pPr algn="ctr"/>
            <a:r>
              <a:rPr lang="es-MX" sz="1600" b="1" dirty="0">
                <a:solidFill>
                  <a:schemeClr val="bg1"/>
                </a:solidFill>
              </a:rPr>
              <a:t> </a:t>
            </a:r>
          </a:p>
          <a:p>
            <a:pPr algn="ctr"/>
            <a:r>
              <a:rPr lang="es-MX" sz="1600" b="1" dirty="0">
                <a:solidFill>
                  <a:schemeClr val="bg1"/>
                </a:solidFill>
              </a:rPr>
              <a:t>16% del pueblo son área baldía </a:t>
            </a:r>
          </a:p>
          <a:p>
            <a:pPr algn="ctr"/>
            <a:r>
              <a:rPr lang="es-MX" sz="1600" b="1" dirty="0">
                <a:solidFill>
                  <a:schemeClr val="bg1"/>
                </a:solidFill>
              </a:rPr>
              <a:t>1.% de áreas verdes</a:t>
            </a:r>
          </a:p>
        </p:txBody>
      </p:sp>
    </p:spTree>
    <p:extLst>
      <p:ext uri="{BB962C8B-B14F-4D97-AF65-F5344CB8AC3E}">
        <p14:creationId xmlns:p14="http://schemas.microsoft.com/office/powerpoint/2010/main" val="409443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62A9A4E-15D8-4307-ADE2-CD514FEDFF60}"/>
              </a:ext>
            </a:extLst>
          </p:cNvPr>
          <p:cNvPicPr>
            <a:picLocks noChangeAspect="1" noChangeArrowheads="1"/>
          </p:cNvPicPr>
          <p:nvPr/>
        </p:nvPicPr>
        <p:blipFill rotWithShape="1">
          <a:blip r:embed="rId2">
            <a:alphaModFix/>
            <a:grayscl/>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l="9548" b="31490"/>
          <a:stretch/>
        </p:blipFill>
        <p:spPr bwMode="auto">
          <a:xfrm flipH="1">
            <a:off x="0" y="0"/>
            <a:ext cx="12192001" cy="6858000"/>
          </a:xfrm>
          <a:prstGeom prst="rect">
            <a:avLst/>
          </a:prstGeom>
          <a:extLst>
            <a:ext uri="{909E8E84-426E-40DD-AFC4-6F175D3DCCD1}">
              <a14:hiddenFill xmlns:a14="http://schemas.microsoft.com/office/drawing/2010/main">
                <a:solidFill>
                  <a:srgbClr val="FFFFFF"/>
                </a:solidFill>
              </a14:hiddenFill>
            </a:ext>
          </a:extLst>
        </p:spPr>
      </p:pic>
      <p:sp>
        <p:nvSpPr>
          <p:cNvPr id="4" name="Marcador de contenido 5">
            <a:extLst>
              <a:ext uri="{FF2B5EF4-FFF2-40B4-BE49-F238E27FC236}">
                <a16:creationId xmlns:a16="http://schemas.microsoft.com/office/drawing/2014/main" id="{2F6D85A9-7CA4-4CAA-8B29-3D0FA1D59D37}"/>
              </a:ext>
            </a:extLst>
          </p:cNvPr>
          <p:cNvSpPr txBox="1">
            <a:spLocks/>
          </p:cNvSpPr>
          <p:nvPr/>
        </p:nvSpPr>
        <p:spPr>
          <a:xfrm>
            <a:off x="171450" y="146445"/>
            <a:ext cx="4572000" cy="1411754"/>
          </a:xfrm>
          <a:prstGeom prst="rect">
            <a:avLst/>
          </a:prstGeom>
          <a:solidFill>
            <a:schemeClr val="bg1">
              <a:lumMod val="50000"/>
              <a:alpha val="37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400" b="1" dirty="0">
                <a:solidFill>
                  <a:schemeClr val="bg1"/>
                </a:solidFill>
                <a:latin typeface="Times New Roman" panose="02020603050405020304" pitchFamily="18" charset="0"/>
                <a:ea typeface="Times New Roman" panose="02020603050405020304" pitchFamily="18" charset="0"/>
              </a:rPr>
              <a:t>¿De qué manera las condiciones físicas y sociales de los espacios públicos del pueblo influyen en la inseguridad de las jóvenes?</a:t>
            </a:r>
            <a:r>
              <a:rPr lang="es-MX" sz="2400" dirty="0">
                <a:solidFill>
                  <a:schemeClr val="bg1"/>
                </a:solidFill>
                <a:latin typeface="Times New Roman" panose="02020603050405020304" pitchFamily="18" charset="0"/>
                <a:ea typeface="Times New Roman" panose="02020603050405020304" pitchFamily="18" charset="0"/>
              </a:rPr>
              <a:t> </a:t>
            </a:r>
          </a:p>
          <a:p>
            <a:pPr marL="0" indent="0">
              <a:buNone/>
            </a:pPr>
            <a:endParaRPr lang="es-MX" sz="2400" dirty="0">
              <a:solidFill>
                <a:schemeClr val="bg1"/>
              </a:solidFill>
              <a:latin typeface="Times New Roman" panose="02020603050405020304" pitchFamily="18" charset="0"/>
              <a:ea typeface="Times New Roman" panose="02020603050405020304" pitchFamily="18" charset="0"/>
            </a:endParaRPr>
          </a:p>
        </p:txBody>
      </p:sp>
      <p:graphicFrame>
        <p:nvGraphicFramePr>
          <p:cNvPr id="11" name="Marcador de contenido 7">
            <a:extLst>
              <a:ext uri="{FF2B5EF4-FFF2-40B4-BE49-F238E27FC236}">
                <a16:creationId xmlns:a16="http://schemas.microsoft.com/office/drawing/2014/main" id="{E3CFE050-D526-46D6-BE88-E41CAC68F80F}"/>
              </a:ext>
            </a:extLst>
          </p:cNvPr>
          <p:cNvGraphicFramePr>
            <a:graphicFrameLocks/>
          </p:cNvGraphicFramePr>
          <p:nvPr>
            <p:extLst>
              <p:ext uri="{D42A27DB-BD31-4B8C-83A1-F6EECF244321}">
                <p14:modId xmlns:p14="http://schemas.microsoft.com/office/powerpoint/2010/main" val="3944615544"/>
              </p:ext>
            </p:extLst>
          </p:nvPr>
        </p:nvGraphicFramePr>
        <p:xfrm>
          <a:off x="838200" y="1871587"/>
          <a:ext cx="10515600" cy="4567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CuadroTexto 16">
            <a:extLst>
              <a:ext uri="{FF2B5EF4-FFF2-40B4-BE49-F238E27FC236}">
                <a16:creationId xmlns:a16="http://schemas.microsoft.com/office/drawing/2014/main" id="{B84950D4-0312-4F56-A0A4-71F324A197F5}"/>
              </a:ext>
            </a:extLst>
          </p:cNvPr>
          <p:cNvSpPr txBox="1"/>
          <p:nvPr/>
        </p:nvSpPr>
        <p:spPr>
          <a:xfrm>
            <a:off x="6096000" y="252158"/>
            <a:ext cx="5924550" cy="1200329"/>
          </a:xfrm>
          <a:prstGeom prst="rect">
            <a:avLst/>
          </a:prstGeom>
          <a:noFill/>
        </p:spPr>
        <p:txBody>
          <a:bodyPr wrap="square">
            <a:spAutoFit/>
          </a:bodyPr>
          <a:lstStyle/>
          <a:p>
            <a:r>
              <a:rPr lang="es-MX" sz="1800" dirty="0">
                <a:effectLst/>
                <a:latin typeface="Times New Roman" panose="02020603050405020304" pitchFamily="18" charset="0"/>
                <a:ea typeface="Times New Roman" panose="02020603050405020304" pitchFamily="18" charset="0"/>
              </a:rPr>
              <a:t>Analizar las dinámicas de regulación y control social de los espacios públicos considerados como inseguros por las jóvenes del pueblo de SMC con relación a las condiciones materiales y sociales en que se encuentran dichos espacios</a:t>
            </a:r>
            <a:endParaRPr lang="es-MX" dirty="0"/>
          </a:p>
        </p:txBody>
      </p:sp>
    </p:spTree>
    <p:extLst>
      <p:ext uri="{BB962C8B-B14F-4D97-AF65-F5344CB8AC3E}">
        <p14:creationId xmlns:p14="http://schemas.microsoft.com/office/powerpoint/2010/main" val="3235203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1" grpId="0">
        <p:bldAsOne/>
      </p:bldGraphic>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A557D94-58F7-4007-B296-9D91216324C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bright="20000"/>
                    </a14:imgEffect>
                  </a14:imgLayer>
                </a14:imgProps>
              </a:ext>
            </a:extLst>
          </a:blip>
          <a:srcRect t="24237" r="-104" b="1"/>
          <a:stretch/>
        </p:blipFill>
        <p:spPr>
          <a:xfrm flipH="1">
            <a:off x="0" y="0"/>
            <a:ext cx="12191996" cy="6858000"/>
          </a:xfrm>
          <a:prstGeom prst="rect">
            <a:avLst/>
          </a:prstGeom>
        </p:spPr>
      </p:pic>
      <p:sp>
        <p:nvSpPr>
          <p:cNvPr id="2" name="Título 1">
            <a:extLst>
              <a:ext uri="{FF2B5EF4-FFF2-40B4-BE49-F238E27FC236}">
                <a16:creationId xmlns:a16="http://schemas.microsoft.com/office/drawing/2014/main" id="{F636DA64-F2F8-493E-A235-CB10CC4B9B2A}"/>
              </a:ext>
            </a:extLst>
          </p:cNvPr>
          <p:cNvSpPr>
            <a:spLocks noGrp="1"/>
          </p:cNvSpPr>
          <p:nvPr>
            <p:ph type="title"/>
          </p:nvPr>
        </p:nvSpPr>
        <p:spPr>
          <a:xfrm>
            <a:off x="266701" y="133351"/>
            <a:ext cx="11925299" cy="857249"/>
          </a:xfrm>
          <a:solidFill>
            <a:schemeClr val="bg1">
              <a:lumMod val="85000"/>
              <a:alpha val="60000"/>
            </a:schemeClr>
          </a:solidFill>
        </p:spPr>
        <p:txBody>
          <a:bodyPr>
            <a:normAutofit fontScale="90000"/>
          </a:bodyPr>
          <a:lstStyle/>
          <a:p>
            <a:r>
              <a:rPr lang="es-MX" sz="2800" dirty="0">
                <a:effectLst/>
                <a:latin typeface="Times New Roman" panose="02020603050405020304" pitchFamily="18" charset="0"/>
                <a:ea typeface="Times New Roman" panose="02020603050405020304" pitchFamily="18" charset="0"/>
              </a:rPr>
              <a:t>PERCEPCIÓN E INCIDENCIA</a:t>
            </a:r>
            <a:br>
              <a:rPr lang="es-MX" sz="2800" dirty="0">
                <a:effectLst/>
                <a:latin typeface="Times New Roman" panose="02020603050405020304" pitchFamily="18" charset="0"/>
                <a:ea typeface="Times New Roman" panose="02020603050405020304" pitchFamily="18" charset="0"/>
              </a:rPr>
            </a:br>
            <a:r>
              <a:rPr lang="es-MX" sz="2800" dirty="0">
                <a:effectLst/>
                <a:latin typeface="Times New Roman" panose="02020603050405020304" pitchFamily="18" charset="0"/>
                <a:ea typeface="Times New Roman" panose="02020603050405020304" pitchFamily="18" charset="0"/>
              </a:rPr>
              <a:t> </a:t>
            </a:r>
            <a:r>
              <a:rPr lang="es-MX" sz="2800" b="1" kern="0" dirty="0">
                <a:solidFill>
                  <a:srgbClr val="002F2E"/>
                </a:solidFill>
                <a:effectLst/>
                <a:latin typeface="Times New Roman" panose="02020603050405020304" pitchFamily="18" charset="0"/>
              </a:rPr>
              <a:t>Coincidencias y contradicciones entre usuarias y reguladores</a:t>
            </a:r>
            <a:endParaRPr lang="es-MX" sz="6000" dirty="0"/>
          </a:p>
        </p:txBody>
      </p:sp>
      <p:pic>
        <p:nvPicPr>
          <p:cNvPr id="4" name="Imagen 3">
            <a:extLst>
              <a:ext uri="{FF2B5EF4-FFF2-40B4-BE49-F238E27FC236}">
                <a16:creationId xmlns:a16="http://schemas.microsoft.com/office/drawing/2014/main" id="{7E068FF4-84B8-4136-86E6-6439D26AFA78}"/>
              </a:ext>
            </a:extLst>
          </p:cNvPr>
          <p:cNvPicPr/>
          <p:nvPr/>
        </p:nvPicPr>
        <p:blipFill>
          <a:blip r:embed="rId4">
            <a:alphaModFix/>
            <a:extLst>
              <a:ext uri="{28A0092B-C50C-407E-A947-70E740481C1C}">
                <a14:useLocalDpi xmlns:a14="http://schemas.microsoft.com/office/drawing/2010/main"/>
              </a:ext>
            </a:extLst>
          </a:blip>
          <a:srcRect/>
          <a:stretch>
            <a:fillRect/>
          </a:stretch>
        </p:blipFill>
        <p:spPr bwMode="auto">
          <a:xfrm>
            <a:off x="93428" y="1859599"/>
            <a:ext cx="5829300" cy="4531361"/>
          </a:xfrm>
          <a:prstGeom prst="rect">
            <a:avLst/>
          </a:prstGeom>
          <a:noFill/>
        </p:spPr>
      </p:pic>
      <p:grpSp>
        <p:nvGrpSpPr>
          <p:cNvPr id="8" name="Grupo 7">
            <a:extLst>
              <a:ext uri="{FF2B5EF4-FFF2-40B4-BE49-F238E27FC236}">
                <a16:creationId xmlns:a16="http://schemas.microsoft.com/office/drawing/2014/main" id="{1B780345-9131-492A-ABF6-72988D5FAF91}"/>
              </a:ext>
            </a:extLst>
          </p:cNvPr>
          <p:cNvGrpSpPr/>
          <p:nvPr/>
        </p:nvGrpSpPr>
        <p:grpSpPr>
          <a:xfrm>
            <a:off x="6158906" y="1859599"/>
            <a:ext cx="5836796" cy="5262881"/>
            <a:chOff x="6158906" y="1859599"/>
            <a:chExt cx="5836796" cy="5262881"/>
          </a:xfrm>
        </p:grpSpPr>
        <p:sp>
          <p:nvSpPr>
            <p:cNvPr id="7" name="Rectángulo 6">
              <a:extLst>
                <a:ext uri="{FF2B5EF4-FFF2-40B4-BE49-F238E27FC236}">
                  <a16:creationId xmlns:a16="http://schemas.microsoft.com/office/drawing/2014/main" id="{75D6A437-AA15-49BF-BD23-037402C56DB6}"/>
                </a:ext>
              </a:extLst>
            </p:cNvPr>
            <p:cNvSpPr/>
            <p:nvPr/>
          </p:nvSpPr>
          <p:spPr>
            <a:xfrm>
              <a:off x="6158906" y="1859599"/>
              <a:ext cx="5796914" cy="5262881"/>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C6A7820B-694D-4C21-BD6D-3F8949B3C16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39758" y="2170114"/>
              <a:ext cx="5655944" cy="4244974"/>
            </a:xfrm>
            <a:prstGeom prst="rect">
              <a:avLst/>
            </a:prstGeom>
            <a:solidFill>
              <a:schemeClr val="bg1">
                <a:lumMod val="85000"/>
                <a:alpha val="20000"/>
              </a:schemeClr>
            </a:solidFill>
          </p:spPr>
        </p:pic>
      </p:grpSp>
    </p:spTree>
    <p:extLst>
      <p:ext uri="{BB962C8B-B14F-4D97-AF65-F5344CB8AC3E}">
        <p14:creationId xmlns:p14="http://schemas.microsoft.com/office/powerpoint/2010/main" val="3909394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B8EA831-D814-4D6F-8475-5005084142BF}"/>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rcRect t="105" r="15572" b="35943"/>
          <a:stretch/>
        </p:blipFill>
        <p:spPr>
          <a:xfrm>
            <a:off x="0" y="0"/>
            <a:ext cx="12192001" cy="6858000"/>
          </a:xfrm>
          <a:prstGeom prst="rect">
            <a:avLst/>
          </a:prstGeom>
        </p:spPr>
      </p:pic>
      <p:sp>
        <p:nvSpPr>
          <p:cNvPr id="4" name="Título 1">
            <a:extLst>
              <a:ext uri="{FF2B5EF4-FFF2-40B4-BE49-F238E27FC236}">
                <a16:creationId xmlns:a16="http://schemas.microsoft.com/office/drawing/2014/main" id="{76E863B1-9EF9-4BFC-BCEF-5BC792137B25}"/>
              </a:ext>
            </a:extLst>
          </p:cNvPr>
          <p:cNvSpPr txBox="1">
            <a:spLocks/>
          </p:cNvSpPr>
          <p:nvPr/>
        </p:nvSpPr>
        <p:spPr>
          <a:xfrm>
            <a:off x="266701" y="133351"/>
            <a:ext cx="11925299" cy="857249"/>
          </a:xfrm>
          <a:prstGeom prst="rect">
            <a:avLst/>
          </a:prstGeom>
          <a:solidFill>
            <a:schemeClr val="bg1">
              <a:lumMod val="85000"/>
              <a:alpha val="6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dirty="0">
                <a:latin typeface="Times New Roman" panose="02020603050405020304" pitchFamily="18" charset="0"/>
                <a:ea typeface="Times New Roman" panose="02020603050405020304" pitchFamily="18" charset="0"/>
              </a:rPr>
              <a:t>PERCEPCIÓN E INCIDENCIA</a:t>
            </a:r>
            <a:br>
              <a:rPr lang="es-MX" sz="2800" dirty="0">
                <a:latin typeface="Times New Roman" panose="02020603050405020304" pitchFamily="18" charset="0"/>
                <a:ea typeface="Times New Roman" panose="02020603050405020304" pitchFamily="18" charset="0"/>
              </a:rPr>
            </a:br>
            <a:r>
              <a:rPr lang="es-MX" sz="2800" dirty="0">
                <a:latin typeface="Times New Roman" panose="02020603050405020304" pitchFamily="18" charset="0"/>
                <a:ea typeface="Times New Roman" panose="02020603050405020304" pitchFamily="18" charset="0"/>
              </a:rPr>
              <a:t> </a:t>
            </a:r>
            <a:r>
              <a:rPr lang="es-MX" sz="2800" b="1" kern="0" dirty="0">
                <a:solidFill>
                  <a:srgbClr val="002F2E"/>
                </a:solidFill>
                <a:latin typeface="Times New Roman" panose="02020603050405020304" pitchFamily="18" charset="0"/>
              </a:rPr>
              <a:t>Coincidencias y contradicciones entre usuarias y reguladores</a:t>
            </a:r>
            <a:endParaRPr lang="es-MX" sz="6000" dirty="0"/>
          </a:p>
        </p:txBody>
      </p:sp>
      <p:grpSp>
        <p:nvGrpSpPr>
          <p:cNvPr id="12" name="Grupo 11">
            <a:extLst>
              <a:ext uri="{FF2B5EF4-FFF2-40B4-BE49-F238E27FC236}">
                <a16:creationId xmlns:a16="http://schemas.microsoft.com/office/drawing/2014/main" id="{2DD9E819-3C01-4434-8A2C-B6B6332A949F}"/>
              </a:ext>
            </a:extLst>
          </p:cNvPr>
          <p:cNvGrpSpPr/>
          <p:nvPr/>
        </p:nvGrpSpPr>
        <p:grpSpPr>
          <a:xfrm>
            <a:off x="266701" y="1292859"/>
            <a:ext cx="5796914" cy="5262881"/>
            <a:chOff x="266701" y="1292859"/>
            <a:chExt cx="5796914" cy="5262881"/>
          </a:xfrm>
        </p:grpSpPr>
        <p:sp>
          <p:nvSpPr>
            <p:cNvPr id="11" name="Rectángulo 10">
              <a:extLst>
                <a:ext uri="{FF2B5EF4-FFF2-40B4-BE49-F238E27FC236}">
                  <a16:creationId xmlns:a16="http://schemas.microsoft.com/office/drawing/2014/main" id="{35CE24E0-E58B-407D-BD65-B0330AD3C5FC}"/>
                </a:ext>
              </a:extLst>
            </p:cNvPr>
            <p:cNvSpPr/>
            <p:nvPr/>
          </p:nvSpPr>
          <p:spPr>
            <a:xfrm>
              <a:off x="266701" y="1292859"/>
              <a:ext cx="5796914" cy="526288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a:extLst>
                <a:ext uri="{FF2B5EF4-FFF2-40B4-BE49-F238E27FC236}">
                  <a16:creationId xmlns:a16="http://schemas.microsoft.com/office/drawing/2014/main" id="{68F992DF-8C08-470C-9446-FD888A0FDCA9}"/>
                </a:ext>
              </a:extLst>
            </p:cNvPr>
            <p:cNvPicPr/>
            <p:nvPr/>
          </p:nvPicPr>
          <p:blipFill rotWithShape="1">
            <a:blip r:embed="rId4">
              <a:extLst>
                <a:ext uri="{28A0092B-C50C-407E-A947-70E740481C1C}">
                  <a14:useLocalDpi xmlns:a14="http://schemas.microsoft.com/office/drawing/2010/main"/>
                </a:ext>
              </a:extLst>
            </a:blip>
            <a:srcRect b="697"/>
            <a:stretch/>
          </p:blipFill>
          <p:spPr bwMode="auto">
            <a:xfrm>
              <a:off x="266701" y="1658620"/>
              <a:ext cx="5524500" cy="4251960"/>
            </a:xfrm>
            <a:prstGeom prst="rect">
              <a:avLst/>
            </a:prstGeom>
            <a:noFill/>
            <a:ln>
              <a:noFill/>
            </a:ln>
            <a:extLst>
              <a:ext uri="{53640926-AAD7-44D8-BBD7-CCE9431645EC}">
                <a14:shadowObscured xmlns:a14="http://schemas.microsoft.com/office/drawing/2010/main"/>
              </a:ext>
            </a:extLst>
          </p:spPr>
        </p:pic>
      </p:grpSp>
      <p:pic>
        <p:nvPicPr>
          <p:cNvPr id="7" name="Imagen 6">
            <a:extLst>
              <a:ext uri="{FF2B5EF4-FFF2-40B4-BE49-F238E27FC236}">
                <a16:creationId xmlns:a16="http://schemas.microsoft.com/office/drawing/2014/main" id="{AA95F5D1-03A7-415B-8ADE-C1AE67854998}"/>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6223636" y="1771649"/>
            <a:ext cx="5808343" cy="3094990"/>
          </a:xfrm>
          <a:prstGeom prst="rect">
            <a:avLst/>
          </a:prstGeom>
          <a:noFill/>
        </p:spPr>
      </p:pic>
    </p:spTree>
    <p:extLst>
      <p:ext uri="{BB962C8B-B14F-4D97-AF65-F5344CB8AC3E}">
        <p14:creationId xmlns:p14="http://schemas.microsoft.com/office/powerpoint/2010/main" val="204894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2E61972-64D1-48E4-9908-74D878037211}"/>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t="12103" b="12103"/>
          <a:stretch/>
        </p:blipFill>
        <p:spPr>
          <a:xfrm>
            <a:off x="0" y="-1"/>
            <a:ext cx="12192000" cy="6858001"/>
          </a:xfrm>
          <a:prstGeom prst="rect">
            <a:avLst/>
          </a:prstGeom>
        </p:spPr>
      </p:pic>
      <p:grpSp>
        <p:nvGrpSpPr>
          <p:cNvPr id="11" name="Grupo 10">
            <a:extLst>
              <a:ext uri="{FF2B5EF4-FFF2-40B4-BE49-F238E27FC236}">
                <a16:creationId xmlns:a16="http://schemas.microsoft.com/office/drawing/2014/main" id="{6D0E07DD-666B-44B2-9C25-5AFB2C66C2A9}"/>
              </a:ext>
            </a:extLst>
          </p:cNvPr>
          <p:cNvGrpSpPr/>
          <p:nvPr/>
        </p:nvGrpSpPr>
        <p:grpSpPr>
          <a:xfrm>
            <a:off x="439736" y="1324610"/>
            <a:ext cx="5399405" cy="4818380"/>
            <a:chOff x="439736" y="1324610"/>
            <a:chExt cx="5399405" cy="4818380"/>
          </a:xfrm>
        </p:grpSpPr>
        <p:pic>
          <p:nvPicPr>
            <p:cNvPr id="2" name="Imagen 1">
              <a:extLst>
                <a:ext uri="{FF2B5EF4-FFF2-40B4-BE49-F238E27FC236}">
                  <a16:creationId xmlns:a16="http://schemas.microsoft.com/office/drawing/2014/main" id="{04E03363-E61A-4351-BAE6-4D30D6700E1E}"/>
                </a:ext>
              </a:extLst>
            </p:cNvPr>
            <p:cNvPicPr/>
            <p:nvPr/>
          </p:nvPicPr>
          <p:blipFill rotWithShape="1">
            <a:blip r:embed="rId4" cstate="print">
              <a:alphaModFix/>
              <a:extLst>
                <a:ext uri="{28A0092B-C50C-407E-A947-70E740481C1C}">
                  <a14:useLocalDpi xmlns:a14="http://schemas.microsoft.com/office/drawing/2010/main"/>
                </a:ext>
              </a:extLst>
            </a:blip>
            <a:srcRect/>
            <a:stretch/>
          </p:blipFill>
          <p:spPr bwMode="auto">
            <a:xfrm>
              <a:off x="439736" y="1324610"/>
              <a:ext cx="5399405" cy="4818380"/>
            </a:xfrm>
            <a:prstGeom prst="rect">
              <a:avLst/>
            </a:prstGeom>
            <a:noFill/>
            <a:ln>
              <a:noFill/>
            </a:ln>
            <a:extLst>
              <a:ext uri="{53640926-AAD7-44D8-BBD7-CCE9431645EC}">
                <a14:shadowObscured xmlns:a14="http://schemas.microsoft.com/office/drawing/2010/main"/>
              </a:ext>
            </a:extLst>
          </p:spPr>
        </p:pic>
        <p:sp>
          <p:nvSpPr>
            <p:cNvPr id="4" name="CuadroTexto 3">
              <a:extLst>
                <a:ext uri="{FF2B5EF4-FFF2-40B4-BE49-F238E27FC236}">
                  <a16:creationId xmlns:a16="http://schemas.microsoft.com/office/drawing/2014/main" id="{E1CA8B7C-E08C-4AEC-A9BC-C921A37506E9}"/>
                </a:ext>
              </a:extLst>
            </p:cNvPr>
            <p:cNvSpPr txBox="1"/>
            <p:nvPr/>
          </p:nvSpPr>
          <p:spPr>
            <a:xfrm>
              <a:off x="624840" y="1476494"/>
              <a:ext cx="4770120" cy="382786"/>
            </a:xfrm>
            <a:prstGeom prst="rect">
              <a:avLst/>
            </a:prstGeom>
            <a:noFill/>
          </p:spPr>
          <p:txBody>
            <a:bodyPr wrap="square">
              <a:spAutoFit/>
            </a:bodyPr>
            <a:lstStyle/>
            <a:p>
              <a:r>
                <a:rPr lang="es-MX" sz="1800" dirty="0">
                  <a:effectLst/>
                  <a:latin typeface="Times New Roman" panose="02020603050405020304" pitchFamily="18" charset="0"/>
                  <a:ea typeface="Times New Roman" panose="02020603050405020304" pitchFamily="18" charset="0"/>
                </a:rPr>
                <a:t>Lugares de mayor percepción de inseguridad</a:t>
              </a:r>
              <a:endParaRPr lang="es-MX" dirty="0"/>
            </a:p>
          </p:txBody>
        </p:sp>
      </p:grpSp>
      <p:sp>
        <p:nvSpPr>
          <p:cNvPr id="8" name="Título 1">
            <a:extLst>
              <a:ext uri="{FF2B5EF4-FFF2-40B4-BE49-F238E27FC236}">
                <a16:creationId xmlns:a16="http://schemas.microsoft.com/office/drawing/2014/main" id="{A68D8938-4434-4694-AACF-B1DC2C023E5C}"/>
              </a:ext>
            </a:extLst>
          </p:cNvPr>
          <p:cNvSpPr txBox="1">
            <a:spLocks/>
          </p:cNvSpPr>
          <p:nvPr/>
        </p:nvSpPr>
        <p:spPr>
          <a:xfrm>
            <a:off x="266701" y="133351"/>
            <a:ext cx="11925299" cy="857249"/>
          </a:xfrm>
          <a:prstGeom prst="rect">
            <a:avLst/>
          </a:prstGeom>
          <a:solidFill>
            <a:schemeClr val="bg1">
              <a:alpha val="6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dirty="0">
                <a:latin typeface="Times New Roman" panose="02020603050405020304" pitchFamily="18" charset="0"/>
                <a:ea typeface="Times New Roman" panose="02020603050405020304" pitchFamily="18" charset="0"/>
              </a:rPr>
              <a:t>PERCEPCIÓN E INCIDENCIA</a:t>
            </a:r>
            <a:br>
              <a:rPr lang="es-MX" sz="2800" dirty="0">
                <a:latin typeface="Times New Roman" panose="02020603050405020304" pitchFamily="18" charset="0"/>
                <a:ea typeface="Times New Roman" panose="02020603050405020304" pitchFamily="18" charset="0"/>
              </a:rPr>
            </a:br>
            <a:r>
              <a:rPr lang="es-MX" sz="2800" dirty="0">
                <a:latin typeface="Times New Roman" panose="02020603050405020304" pitchFamily="18" charset="0"/>
                <a:ea typeface="Times New Roman" panose="02020603050405020304" pitchFamily="18" charset="0"/>
              </a:rPr>
              <a:t> </a:t>
            </a:r>
            <a:r>
              <a:rPr lang="es-MX" sz="2800" b="1" kern="0" dirty="0">
                <a:solidFill>
                  <a:srgbClr val="002F2E"/>
                </a:solidFill>
                <a:latin typeface="Times New Roman" panose="02020603050405020304" pitchFamily="18" charset="0"/>
              </a:rPr>
              <a:t>Coincidencias y contradicciones entre usuarias y reguladores</a:t>
            </a:r>
            <a:endParaRPr lang="es-MX" sz="6000" dirty="0"/>
          </a:p>
        </p:txBody>
      </p:sp>
      <p:grpSp>
        <p:nvGrpSpPr>
          <p:cNvPr id="12" name="Grupo 11">
            <a:extLst>
              <a:ext uri="{FF2B5EF4-FFF2-40B4-BE49-F238E27FC236}">
                <a16:creationId xmlns:a16="http://schemas.microsoft.com/office/drawing/2014/main" id="{12136C8C-3896-49DD-B70B-4025DD8F5D02}"/>
              </a:ext>
            </a:extLst>
          </p:cNvPr>
          <p:cNvGrpSpPr/>
          <p:nvPr/>
        </p:nvGrpSpPr>
        <p:grpSpPr>
          <a:xfrm>
            <a:off x="6352860" y="1202690"/>
            <a:ext cx="5486400" cy="5438140"/>
            <a:chOff x="6352860" y="1202690"/>
            <a:chExt cx="5486400" cy="5438140"/>
          </a:xfrm>
        </p:grpSpPr>
        <p:pic>
          <p:nvPicPr>
            <p:cNvPr id="5" name="Imagen 4">
              <a:extLst>
                <a:ext uri="{FF2B5EF4-FFF2-40B4-BE49-F238E27FC236}">
                  <a16:creationId xmlns:a16="http://schemas.microsoft.com/office/drawing/2014/main" id="{43C4EF0C-BBC3-4CE3-8B96-18998F345760}"/>
                </a:ext>
              </a:extLst>
            </p:cNvPr>
            <p:cNvPicPr/>
            <p:nvPr/>
          </p:nvPicPr>
          <p:blipFill rotWithShape="1">
            <a:blip r:embed="rId5" cstate="print">
              <a:alphaModFix amt="99000"/>
              <a:extLst>
                <a:ext uri="{28A0092B-C50C-407E-A947-70E740481C1C}">
                  <a14:useLocalDpi xmlns:a14="http://schemas.microsoft.com/office/drawing/2010/main"/>
                </a:ext>
              </a:extLst>
            </a:blip>
            <a:srcRect/>
            <a:stretch/>
          </p:blipFill>
          <p:spPr bwMode="auto">
            <a:xfrm>
              <a:off x="6352860" y="1202690"/>
              <a:ext cx="5486400" cy="5438140"/>
            </a:xfrm>
            <a:prstGeom prst="rect">
              <a:avLst/>
            </a:prstGeom>
            <a:noFill/>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C2A30EB2-E54F-4994-B3CD-D6F6A2F02CB6}"/>
                </a:ext>
              </a:extLst>
            </p:cNvPr>
            <p:cNvSpPr txBox="1"/>
            <p:nvPr/>
          </p:nvSpPr>
          <p:spPr>
            <a:xfrm>
              <a:off x="6675120" y="1476494"/>
              <a:ext cx="5072700" cy="382786"/>
            </a:xfrm>
            <a:prstGeom prst="rect">
              <a:avLst/>
            </a:prstGeom>
            <a:noFill/>
          </p:spPr>
          <p:txBody>
            <a:bodyPr wrap="square">
              <a:spAutoFit/>
            </a:bodyPr>
            <a:lstStyle/>
            <a:p>
              <a:r>
                <a:rPr lang="es-MX" sz="1800" dirty="0">
                  <a:effectLst/>
                  <a:latin typeface="Times New Roman" panose="02020603050405020304" pitchFamily="18" charset="0"/>
                  <a:ea typeface="Times New Roman" panose="02020603050405020304" pitchFamily="18" charset="0"/>
                </a:rPr>
                <a:t>Lugares de mayor incidencia de hechos delictivos</a:t>
              </a:r>
              <a:endParaRPr lang="es-MX" dirty="0"/>
            </a:p>
          </p:txBody>
        </p:sp>
      </p:grpSp>
    </p:spTree>
    <p:extLst>
      <p:ext uri="{BB962C8B-B14F-4D97-AF65-F5344CB8AC3E}">
        <p14:creationId xmlns:p14="http://schemas.microsoft.com/office/powerpoint/2010/main" val="878324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230A6E1C-2964-409F-9E35-3C844C6B9B9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t="14780" b="9478"/>
          <a:stretch/>
        </p:blipFill>
        <p:spPr bwMode="auto">
          <a:xfrm>
            <a:off x="19051"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C99C960-2758-45E4-B1E6-50E24C3B8E46}"/>
              </a:ext>
            </a:extLst>
          </p:cNvPr>
          <p:cNvSpPr txBox="1">
            <a:spLocks/>
          </p:cNvSpPr>
          <p:nvPr/>
        </p:nvSpPr>
        <p:spPr>
          <a:xfrm>
            <a:off x="266701" y="133352"/>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ANÁLISIS SITUACIONAL DE LA REGULACIÓN SOCIAL </a:t>
            </a:r>
            <a:endParaRPr lang="es-MX" sz="6000" dirty="0"/>
          </a:p>
        </p:txBody>
      </p:sp>
      <p:sp>
        <p:nvSpPr>
          <p:cNvPr id="3" name="AutoShape 2">
            <a:extLst>
              <a:ext uri="{FF2B5EF4-FFF2-40B4-BE49-F238E27FC236}">
                <a16:creationId xmlns:a16="http://schemas.microsoft.com/office/drawing/2014/main" id="{213C9E04-7A1E-490A-99F0-5D931026D0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6" name="Tabla 6">
            <a:extLst>
              <a:ext uri="{FF2B5EF4-FFF2-40B4-BE49-F238E27FC236}">
                <a16:creationId xmlns:a16="http://schemas.microsoft.com/office/drawing/2014/main" id="{4F9DAA98-8806-419A-8CCE-F28553F5358E}"/>
              </a:ext>
            </a:extLst>
          </p:cNvPr>
          <p:cNvGraphicFramePr>
            <a:graphicFrameLocks noGrp="1"/>
          </p:cNvGraphicFramePr>
          <p:nvPr>
            <p:extLst>
              <p:ext uri="{D42A27DB-BD31-4B8C-83A1-F6EECF244321}">
                <p14:modId xmlns:p14="http://schemas.microsoft.com/office/powerpoint/2010/main" val="2130601594"/>
              </p:ext>
            </p:extLst>
          </p:nvPr>
        </p:nvGraphicFramePr>
        <p:xfrm>
          <a:off x="266701" y="559182"/>
          <a:ext cx="11696700" cy="6235256"/>
        </p:xfrm>
        <a:graphic>
          <a:graphicData uri="http://schemas.openxmlformats.org/drawingml/2006/table">
            <a:tbl>
              <a:tblPr firstRow="1" bandRow="1">
                <a:tableStyleId>{5C22544A-7EE6-4342-B048-85BDC9FD1C3A}</a:tableStyleId>
              </a:tblPr>
              <a:tblGrid>
                <a:gridCol w="2339340">
                  <a:extLst>
                    <a:ext uri="{9D8B030D-6E8A-4147-A177-3AD203B41FA5}">
                      <a16:colId xmlns:a16="http://schemas.microsoft.com/office/drawing/2014/main" val="3785731223"/>
                    </a:ext>
                  </a:extLst>
                </a:gridCol>
                <a:gridCol w="2339340">
                  <a:extLst>
                    <a:ext uri="{9D8B030D-6E8A-4147-A177-3AD203B41FA5}">
                      <a16:colId xmlns:a16="http://schemas.microsoft.com/office/drawing/2014/main" val="2362973674"/>
                    </a:ext>
                  </a:extLst>
                </a:gridCol>
                <a:gridCol w="2339340">
                  <a:extLst>
                    <a:ext uri="{9D8B030D-6E8A-4147-A177-3AD203B41FA5}">
                      <a16:colId xmlns:a16="http://schemas.microsoft.com/office/drawing/2014/main" val="147380596"/>
                    </a:ext>
                  </a:extLst>
                </a:gridCol>
                <a:gridCol w="2339340">
                  <a:extLst>
                    <a:ext uri="{9D8B030D-6E8A-4147-A177-3AD203B41FA5}">
                      <a16:colId xmlns:a16="http://schemas.microsoft.com/office/drawing/2014/main" val="4053289877"/>
                    </a:ext>
                  </a:extLst>
                </a:gridCol>
                <a:gridCol w="2339340">
                  <a:extLst>
                    <a:ext uri="{9D8B030D-6E8A-4147-A177-3AD203B41FA5}">
                      <a16:colId xmlns:a16="http://schemas.microsoft.com/office/drawing/2014/main" val="2374748199"/>
                    </a:ext>
                  </a:extLst>
                </a:gridCol>
              </a:tblGrid>
              <a:tr h="4671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Yuxtaposición urbana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¿somos parte de la ciudad?</a:t>
                      </a:r>
                      <a:endParaRPr lang="es-MX"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Orden social</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Imagen y mantenimiento</a:t>
                      </a:r>
                      <a:endParaRPr lang="es-MX" sz="1200" dirty="0"/>
                    </a:p>
                  </a:txBody>
                  <a:tcPr>
                    <a:solidFill>
                      <a:schemeClr val="bg1">
                        <a:lumMod val="50000"/>
                      </a:schemeClr>
                    </a:solidFill>
                  </a:tcPr>
                </a:tc>
                <a:tc>
                  <a:txBody>
                    <a:bodyPr/>
                    <a:lstStyle/>
                    <a:p>
                      <a:r>
                        <a:rPr lang="es-MX" sz="1200" dirty="0">
                          <a:effectLst/>
                        </a:rPr>
                        <a:t>Territorialidad</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Visibilidad </a:t>
                      </a:r>
                      <a:endParaRPr lang="es-MX" sz="1200" dirty="0">
                        <a:effectLst/>
                        <a:latin typeface="Times New Roman" panose="02020603050405020304" pitchFamily="18" charset="0"/>
                        <a:ea typeface="Times New Roman" panose="02020603050405020304" pitchFamily="18" charset="0"/>
                      </a:endParaRPr>
                    </a:p>
                  </a:txBody>
                  <a:tcPr>
                    <a:solidFill>
                      <a:schemeClr val="bg1">
                        <a:lumMod val="50000"/>
                      </a:schemeClr>
                    </a:solidFill>
                  </a:tcPr>
                </a:tc>
                <a:extLst>
                  <a:ext uri="{0D108BD9-81ED-4DB2-BD59-A6C34878D82A}">
                    <a16:rowId xmlns:a16="http://schemas.microsoft.com/office/drawing/2014/main" val="1215451575"/>
                  </a:ext>
                </a:extLst>
              </a:tr>
              <a:tr h="5768064">
                <a:tc gridSpan="5">
                  <a:txBody>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txBody>
                  <a:tcPr>
                    <a:solidFill>
                      <a:schemeClr val="accent1">
                        <a:tint val="40000"/>
                        <a:alpha val="80000"/>
                      </a:schemeClr>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2549969548"/>
                  </a:ext>
                </a:extLst>
              </a:tr>
            </a:tbl>
          </a:graphicData>
        </a:graphic>
      </p:graphicFrame>
      <p:pic>
        <p:nvPicPr>
          <p:cNvPr id="11" name="Imagen 10">
            <a:extLst>
              <a:ext uri="{FF2B5EF4-FFF2-40B4-BE49-F238E27FC236}">
                <a16:creationId xmlns:a16="http://schemas.microsoft.com/office/drawing/2014/main" id="{33C66952-3D8C-4463-89BB-17D07805BF44}"/>
              </a:ext>
            </a:extLst>
          </p:cNvPr>
          <p:cNvPicPr>
            <a:picLocks noChangeAspect="1"/>
          </p:cNvPicPr>
          <p:nvPr/>
        </p:nvPicPr>
        <p:blipFill rotWithShape="1">
          <a:blip r:embed="rId4"/>
          <a:srcRect t="11406"/>
          <a:stretch/>
        </p:blipFill>
        <p:spPr>
          <a:xfrm>
            <a:off x="458724" y="1670124"/>
            <a:ext cx="5484876" cy="4365107"/>
          </a:xfrm>
          <a:prstGeom prst="rect">
            <a:avLst/>
          </a:prstGeom>
        </p:spPr>
      </p:pic>
      <p:grpSp>
        <p:nvGrpSpPr>
          <p:cNvPr id="16" name="Grupo 15">
            <a:extLst>
              <a:ext uri="{FF2B5EF4-FFF2-40B4-BE49-F238E27FC236}">
                <a16:creationId xmlns:a16="http://schemas.microsoft.com/office/drawing/2014/main" id="{1C391CA8-D48C-421B-9041-AF1ABB540E29}"/>
              </a:ext>
            </a:extLst>
          </p:cNvPr>
          <p:cNvGrpSpPr/>
          <p:nvPr/>
        </p:nvGrpSpPr>
        <p:grpSpPr>
          <a:xfrm>
            <a:off x="6348031" y="1352742"/>
            <a:ext cx="5080445" cy="4682489"/>
            <a:chOff x="6348031" y="1352742"/>
            <a:chExt cx="5080445" cy="4682489"/>
          </a:xfrm>
        </p:grpSpPr>
        <p:pic>
          <p:nvPicPr>
            <p:cNvPr id="12" name="Imagen 11">
              <a:extLst>
                <a:ext uri="{FF2B5EF4-FFF2-40B4-BE49-F238E27FC236}">
                  <a16:creationId xmlns:a16="http://schemas.microsoft.com/office/drawing/2014/main" id="{82BAE0C3-B95F-4770-AB3C-232EE50EB8F3}"/>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6348031" y="1352742"/>
              <a:ext cx="5080445" cy="4682489"/>
            </a:xfrm>
            <a:prstGeom prst="rect">
              <a:avLst/>
            </a:prstGeom>
            <a:noFill/>
            <a:ln>
              <a:noFill/>
            </a:ln>
            <a:extLst>
              <a:ext uri="{53640926-AAD7-44D8-BBD7-CCE9431645EC}">
                <a14:shadowObscured xmlns:a14="http://schemas.microsoft.com/office/drawing/2010/main"/>
              </a:ext>
            </a:extLst>
          </p:spPr>
        </p:pic>
        <p:sp>
          <p:nvSpPr>
            <p:cNvPr id="13" name="Forma libre: forma 12">
              <a:extLst>
                <a:ext uri="{FF2B5EF4-FFF2-40B4-BE49-F238E27FC236}">
                  <a16:creationId xmlns:a16="http://schemas.microsoft.com/office/drawing/2014/main" id="{162395E5-A7A7-43C4-B6B1-7894E062FFE1}"/>
                </a:ext>
              </a:extLst>
            </p:cNvPr>
            <p:cNvSpPr/>
            <p:nvPr/>
          </p:nvSpPr>
          <p:spPr>
            <a:xfrm>
              <a:off x="9002485" y="2928257"/>
              <a:ext cx="1850571" cy="468086"/>
            </a:xfrm>
            <a:custGeom>
              <a:avLst/>
              <a:gdLst>
                <a:gd name="connsiteX0" fmla="*/ 0 w 1382486"/>
                <a:gd name="connsiteY0" fmla="*/ 0 h 402772"/>
                <a:gd name="connsiteX1" fmla="*/ 631372 w 1382486"/>
                <a:gd name="connsiteY1" fmla="*/ 97972 h 402772"/>
                <a:gd name="connsiteX2" fmla="*/ 1317172 w 1382486"/>
                <a:gd name="connsiteY2" fmla="*/ 381000 h 402772"/>
                <a:gd name="connsiteX3" fmla="*/ 1317172 w 1382486"/>
                <a:gd name="connsiteY3" fmla="*/ 381000 h 402772"/>
                <a:gd name="connsiteX4" fmla="*/ 1382486 w 1382486"/>
                <a:gd name="connsiteY4" fmla="*/ 402772 h 402772"/>
                <a:gd name="connsiteX0" fmla="*/ 0 w 1850571"/>
                <a:gd name="connsiteY0" fmla="*/ 0 h 468086"/>
                <a:gd name="connsiteX1" fmla="*/ 1099457 w 1850571"/>
                <a:gd name="connsiteY1" fmla="*/ 163286 h 468086"/>
                <a:gd name="connsiteX2" fmla="*/ 1785257 w 1850571"/>
                <a:gd name="connsiteY2" fmla="*/ 446314 h 468086"/>
                <a:gd name="connsiteX3" fmla="*/ 1785257 w 1850571"/>
                <a:gd name="connsiteY3" fmla="*/ 446314 h 468086"/>
                <a:gd name="connsiteX4" fmla="*/ 1850571 w 1850571"/>
                <a:gd name="connsiteY4" fmla="*/ 468086 h 46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571" h="468086">
                  <a:moveTo>
                    <a:pt x="0" y="0"/>
                  </a:moveTo>
                  <a:lnTo>
                    <a:pt x="1099457" y="163286"/>
                  </a:lnTo>
                  <a:lnTo>
                    <a:pt x="1785257" y="446314"/>
                  </a:lnTo>
                  <a:lnTo>
                    <a:pt x="1785257" y="446314"/>
                  </a:lnTo>
                  <a:lnTo>
                    <a:pt x="1850571" y="468086"/>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grpSp>
    </p:spTree>
    <p:extLst>
      <p:ext uri="{BB962C8B-B14F-4D97-AF65-F5344CB8AC3E}">
        <p14:creationId xmlns:p14="http://schemas.microsoft.com/office/powerpoint/2010/main" val="358146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230A6E1C-2964-409F-9E35-3C844C6B9B9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t="14780" b="9478"/>
          <a:stretch/>
        </p:blipFill>
        <p:spPr bwMode="auto">
          <a:xfrm>
            <a:off x="19051"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213C9E04-7A1E-490A-99F0-5D931026D0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6" name="Tabla 6">
            <a:extLst>
              <a:ext uri="{FF2B5EF4-FFF2-40B4-BE49-F238E27FC236}">
                <a16:creationId xmlns:a16="http://schemas.microsoft.com/office/drawing/2014/main" id="{4F9DAA98-8806-419A-8CCE-F28553F5358E}"/>
              </a:ext>
            </a:extLst>
          </p:cNvPr>
          <p:cNvGraphicFramePr>
            <a:graphicFrameLocks noGrp="1"/>
          </p:cNvGraphicFramePr>
          <p:nvPr>
            <p:extLst>
              <p:ext uri="{D42A27DB-BD31-4B8C-83A1-F6EECF244321}">
                <p14:modId xmlns:p14="http://schemas.microsoft.com/office/powerpoint/2010/main" val="846497321"/>
              </p:ext>
            </p:extLst>
          </p:nvPr>
        </p:nvGraphicFramePr>
        <p:xfrm>
          <a:off x="266701" y="559182"/>
          <a:ext cx="11696700" cy="6227299"/>
        </p:xfrm>
        <a:graphic>
          <a:graphicData uri="http://schemas.openxmlformats.org/drawingml/2006/table">
            <a:tbl>
              <a:tblPr firstRow="1" bandRow="1">
                <a:tableStyleId>{5C22544A-7EE6-4342-B048-85BDC9FD1C3A}</a:tableStyleId>
              </a:tblPr>
              <a:tblGrid>
                <a:gridCol w="2339340">
                  <a:extLst>
                    <a:ext uri="{9D8B030D-6E8A-4147-A177-3AD203B41FA5}">
                      <a16:colId xmlns:a16="http://schemas.microsoft.com/office/drawing/2014/main" val="3785731223"/>
                    </a:ext>
                  </a:extLst>
                </a:gridCol>
                <a:gridCol w="2339340">
                  <a:extLst>
                    <a:ext uri="{9D8B030D-6E8A-4147-A177-3AD203B41FA5}">
                      <a16:colId xmlns:a16="http://schemas.microsoft.com/office/drawing/2014/main" val="2362973674"/>
                    </a:ext>
                  </a:extLst>
                </a:gridCol>
                <a:gridCol w="2339340">
                  <a:extLst>
                    <a:ext uri="{9D8B030D-6E8A-4147-A177-3AD203B41FA5}">
                      <a16:colId xmlns:a16="http://schemas.microsoft.com/office/drawing/2014/main" val="147380596"/>
                    </a:ext>
                  </a:extLst>
                </a:gridCol>
                <a:gridCol w="2339340">
                  <a:extLst>
                    <a:ext uri="{9D8B030D-6E8A-4147-A177-3AD203B41FA5}">
                      <a16:colId xmlns:a16="http://schemas.microsoft.com/office/drawing/2014/main" val="4053289877"/>
                    </a:ext>
                  </a:extLst>
                </a:gridCol>
                <a:gridCol w="2339340">
                  <a:extLst>
                    <a:ext uri="{9D8B030D-6E8A-4147-A177-3AD203B41FA5}">
                      <a16:colId xmlns:a16="http://schemas.microsoft.com/office/drawing/2014/main" val="2374748199"/>
                    </a:ext>
                  </a:extLst>
                </a:gridCol>
              </a:tblGrid>
              <a:tr h="181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Yuxtaposición urbana </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Orden social</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¿público o privado?</a:t>
                      </a:r>
                      <a:endParaRPr lang="es-MX" sz="1200" dirty="0"/>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Imagen y mantenimiento</a:t>
                      </a:r>
                      <a:endParaRPr lang="es-MX" sz="1200" dirty="0"/>
                    </a:p>
                  </a:txBody>
                  <a:tcPr>
                    <a:solidFill>
                      <a:schemeClr val="bg1">
                        <a:lumMod val="50000"/>
                      </a:schemeClr>
                    </a:solidFill>
                  </a:tcPr>
                </a:tc>
                <a:tc>
                  <a:txBody>
                    <a:bodyPr/>
                    <a:lstStyle/>
                    <a:p>
                      <a:r>
                        <a:rPr lang="es-MX" sz="1200" dirty="0">
                          <a:effectLst/>
                        </a:rPr>
                        <a:t>Territorialidad</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Visibilidad </a:t>
                      </a:r>
                      <a:endParaRPr lang="es-MX" sz="1200" dirty="0">
                        <a:effectLst/>
                        <a:latin typeface="Times New Roman" panose="02020603050405020304" pitchFamily="18" charset="0"/>
                        <a:ea typeface="Times New Roman" panose="02020603050405020304" pitchFamily="18" charset="0"/>
                      </a:endParaRPr>
                    </a:p>
                  </a:txBody>
                  <a:tcPr>
                    <a:solidFill>
                      <a:schemeClr val="bg1">
                        <a:lumMod val="50000"/>
                      </a:schemeClr>
                    </a:solidFill>
                  </a:tcPr>
                </a:tc>
                <a:extLst>
                  <a:ext uri="{0D108BD9-81ED-4DB2-BD59-A6C34878D82A}">
                    <a16:rowId xmlns:a16="http://schemas.microsoft.com/office/drawing/2014/main" val="1215451575"/>
                  </a:ext>
                </a:extLst>
              </a:tr>
              <a:tr h="5770099">
                <a:tc gridSpan="5">
                  <a:txBody>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txBody>
                  <a:tcPr>
                    <a:solidFill>
                      <a:schemeClr val="accent4">
                        <a:lumMod val="20000"/>
                        <a:lumOff val="80000"/>
                        <a:alpha val="80000"/>
                      </a:schemeClr>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2549969548"/>
                  </a:ext>
                </a:extLst>
              </a:tr>
            </a:tbl>
          </a:graphicData>
        </a:graphic>
      </p:graphicFrame>
      <p:sp>
        <p:nvSpPr>
          <p:cNvPr id="10" name="Rectángulo 9">
            <a:extLst>
              <a:ext uri="{FF2B5EF4-FFF2-40B4-BE49-F238E27FC236}">
                <a16:creationId xmlns:a16="http://schemas.microsoft.com/office/drawing/2014/main" id="{D3EBE4FC-8233-4E6D-9E4C-374A72A9B357}"/>
              </a:ext>
            </a:extLst>
          </p:cNvPr>
          <p:cNvSpPr/>
          <p:nvPr/>
        </p:nvSpPr>
        <p:spPr>
          <a:xfrm>
            <a:off x="323851" y="1732471"/>
            <a:ext cx="11544298" cy="379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2777EA88-1F07-4273-BF01-40F51B66947E}"/>
              </a:ext>
            </a:extLst>
          </p:cNvPr>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60372" y="1732471"/>
            <a:ext cx="4571999" cy="3642013"/>
          </a:xfrm>
          <a:prstGeom prst="rect">
            <a:avLst/>
          </a:prstGeom>
          <a:noFill/>
        </p:spPr>
      </p:pic>
      <p:sp>
        <p:nvSpPr>
          <p:cNvPr id="13" name="Título 1">
            <a:extLst>
              <a:ext uri="{FF2B5EF4-FFF2-40B4-BE49-F238E27FC236}">
                <a16:creationId xmlns:a16="http://schemas.microsoft.com/office/drawing/2014/main" id="{E89B87A7-9254-4CEF-92ED-922320334574}"/>
              </a:ext>
            </a:extLst>
          </p:cNvPr>
          <p:cNvSpPr txBox="1">
            <a:spLocks/>
          </p:cNvSpPr>
          <p:nvPr/>
        </p:nvSpPr>
        <p:spPr>
          <a:xfrm>
            <a:off x="266701" y="133352"/>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ANÁLISIS SITUACIONAL DE LA REGULACIÓN SOCIAL </a:t>
            </a:r>
            <a:endParaRPr lang="es-MX" sz="6000" dirty="0"/>
          </a:p>
        </p:txBody>
      </p:sp>
    </p:spTree>
    <p:extLst>
      <p:ext uri="{BB962C8B-B14F-4D97-AF65-F5344CB8AC3E}">
        <p14:creationId xmlns:p14="http://schemas.microsoft.com/office/powerpoint/2010/main" val="1493450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230A6E1C-2964-409F-9E35-3C844C6B9B9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t="14780" b="9478"/>
          <a:stretch/>
        </p:blipFill>
        <p:spPr bwMode="auto">
          <a:xfrm>
            <a:off x="19051"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213C9E04-7A1E-490A-99F0-5D931026D0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4" name="Tabla 6">
            <a:extLst>
              <a:ext uri="{FF2B5EF4-FFF2-40B4-BE49-F238E27FC236}">
                <a16:creationId xmlns:a16="http://schemas.microsoft.com/office/drawing/2014/main" id="{56894F06-5463-4D4D-BB2C-BC8E1A0FB4A2}"/>
              </a:ext>
            </a:extLst>
          </p:cNvPr>
          <p:cNvGraphicFramePr>
            <a:graphicFrameLocks noGrp="1"/>
          </p:cNvGraphicFramePr>
          <p:nvPr>
            <p:extLst>
              <p:ext uri="{D42A27DB-BD31-4B8C-83A1-F6EECF244321}">
                <p14:modId xmlns:p14="http://schemas.microsoft.com/office/powerpoint/2010/main" val="3980878972"/>
              </p:ext>
            </p:extLst>
          </p:nvPr>
        </p:nvGraphicFramePr>
        <p:xfrm>
          <a:off x="266701" y="559182"/>
          <a:ext cx="11696700" cy="6227299"/>
        </p:xfrm>
        <a:graphic>
          <a:graphicData uri="http://schemas.openxmlformats.org/drawingml/2006/table">
            <a:tbl>
              <a:tblPr firstRow="1" bandRow="1">
                <a:tableStyleId>{5C22544A-7EE6-4342-B048-85BDC9FD1C3A}</a:tableStyleId>
              </a:tblPr>
              <a:tblGrid>
                <a:gridCol w="2339340">
                  <a:extLst>
                    <a:ext uri="{9D8B030D-6E8A-4147-A177-3AD203B41FA5}">
                      <a16:colId xmlns:a16="http://schemas.microsoft.com/office/drawing/2014/main" val="3785731223"/>
                    </a:ext>
                  </a:extLst>
                </a:gridCol>
                <a:gridCol w="2339340">
                  <a:extLst>
                    <a:ext uri="{9D8B030D-6E8A-4147-A177-3AD203B41FA5}">
                      <a16:colId xmlns:a16="http://schemas.microsoft.com/office/drawing/2014/main" val="2362973674"/>
                    </a:ext>
                  </a:extLst>
                </a:gridCol>
                <a:gridCol w="2339340">
                  <a:extLst>
                    <a:ext uri="{9D8B030D-6E8A-4147-A177-3AD203B41FA5}">
                      <a16:colId xmlns:a16="http://schemas.microsoft.com/office/drawing/2014/main" val="147380596"/>
                    </a:ext>
                  </a:extLst>
                </a:gridCol>
                <a:gridCol w="2339340">
                  <a:extLst>
                    <a:ext uri="{9D8B030D-6E8A-4147-A177-3AD203B41FA5}">
                      <a16:colId xmlns:a16="http://schemas.microsoft.com/office/drawing/2014/main" val="4053289877"/>
                    </a:ext>
                  </a:extLst>
                </a:gridCol>
                <a:gridCol w="2339340">
                  <a:extLst>
                    <a:ext uri="{9D8B030D-6E8A-4147-A177-3AD203B41FA5}">
                      <a16:colId xmlns:a16="http://schemas.microsoft.com/office/drawing/2014/main" val="2374748199"/>
                    </a:ext>
                  </a:extLst>
                </a:gridCol>
              </a:tblGrid>
              <a:tr h="181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Yuxtaposición urbana </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Orden social</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¿público o privado?</a:t>
                      </a:r>
                      <a:endParaRPr lang="es-MX" sz="1200" dirty="0"/>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Imagen y mantenimiento</a:t>
                      </a:r>
                      <a:endParaRPr lang="es-MX" sz="1200" dirty="0"/>
                    </a:p>
                  </a:txBody>
                  <a:tcPr>
                    <a:solidFill>
                      <a:schemeClr val="bg1">
                        <a:lumMod val="50000"/>
                      </a:schemeClr>
                    </a:solidFill>
                  </a:tcPr>
                </a:tc>
                <a:tc>
                  <a:txBody>
                    <a:bodyPr/>
                    <a:lstStyle/>
                    <a:p>
                      <a:r>
                        <a:rPr lang="es-MX" sz="1200" dirty="0">
                          <a:effectLst/>
                        </a:rPr>
                        <a:t>Territorialidad</a:t>
                      </a:r>
                      <a:endParaRPr lang="es-MX" sz="1200" dirty="0"/>
                    </a:p>
                  </a:txBody>
                  <a:tcPr>
                    <a:solidFill>
                      <a:schemeClr val="bg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rPr>
                        <a:t>Visibilidad </a:t>
                      </a:r>
                      <a:endParaRPr lang="es-MX" sz="1200" dirty="0">
                        <a:effectLst/>
                        <a:latin typeface="Times New Roman" panose="02020603050405020304" pitchFamily="18" charset="0"/>
                        <a:ea typeface="Times New Roman" panose="02020603050405020304" pitchFamily="18" charset="0"/>
                      </a:endParaRPr>
                    </a:p>
                  </a:txBody>
                  <a:tcPr>
                    <a:solidFill>
                      <a:schemeClr val="bg1">
                        <a:lumMod val="50000"/>
                      </a:schemeClr>
                    </a:solidFill>
                  </a:tcPr>
                </a:tc>
                <a:extLst>
                  <a:ext uri="{0D108BD9-81ED-4DB2-BD59-A6C34878D82A}">
                    <a16:rowId xmlns:a16="http://schemas.microsoft.com/office/drawing/2014/main" val="1215451575"/>
                  </a:ext>
                </a:extLst>
              </a:tr>
              <a:tr h="5770099">
                <a:tc gridSpan="5">
                  <a:txBody>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txBody>
                  <a:tcPr>
                    <a:solidFill>
                      <a:schemeClr val="accent4">
                        <a:lumMod val="20000"/>
                        <a:lumOff val="80000"/>
                        <a:alpha val="80000"/>
                      </a:schemeClr>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2549969548"/>
                  </a:ext>
                </a:extLst>
              </a:tr>
            </a:tbl>
          </a:graphicData>
        </a:graphic>
      </p:graphicFrame>
      <p:sp>
        <p:nvSpPr>
          <p:cNvPr id="5" name="Título 1">
            <a:extLst>
              <a:ext uri="{FF2B5EF4-FFF2-40B4-BE49-F238E27FC236}">
                <a16:creationId xmlns:a16="http://schemas.microsoft.com/office/drawing/2014/main" id="{B1D98B10-326E-4139-B1A8-E19E9B78A2E7}"/>
              </a:ext>
            </a:extLst>
          </p:cNvPr>
          <p:cNvSpPr txBox="1">
            <a:spLocks/>
          </p:cNvSpPr>
          <p:nvPr/>
        </p:nvSpPr>
        <p:spPr>
          <a:xfrm>
            <a:off x="266701" y="133352"/>
            <a:ext cx="11925299" cy="425830"/>
          </a:xfrm>
          <a:prstGeom prst="rect">
            <a:avLst/>
          </a:prstGeom>
          <a:solidFill>
            <a:schemeClr val="bg1">
              <a:lumMod val="85000"/>
              <a:alpha val="60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a:latin typeface="Times New Roman" panose="02020603050405020304" pitchFamily="18" charset="0"/>
                <a:ea typeface="Times New Roman" panose="02020603050405020304" pitchFamily="18" charset="0"/>
              </a:rPr>
              <a:t>ANÁLISIS SITUACIONAL DE LA REGULACIÓN SOCIAL </a:t>
            </a:r>
            <a:endParaRPr lang="es-MX" sz="6000" dirty="0"/>
          </a:p>
        </p:txBody>
      </p:sp>
      <p:pic>
        <p:nvPicPr>
          <p:cNvPr id="9" name="Imagen 8">
            <a:extLst>
              <a:ext uri="{FF2B5EF4-FFF2-40B4-BE49-F238E27FC236}">
                <a16:creationId xmlns:a16="http://schemas.microsoft.com/office/drawing/2014/main" id="{FC134F72-B320-4E21-B024-8F4E27C821C5}"/>
              </a:ext>
            </a:extLst>
          </p:cNvPr>
          <p:cNvPicPr>
            <a:picLocks noChangeAspect="1"/>
          </p:cNvPicPr>
          <p:nvPr/>
        </p:nvPicPr>
        <p:blipFill rotWithShape="1">
          <a:blip r:embed="rId4"/>
          <a:srcRect t="16968"/>
          <a:stretch/>
        </p:blipFill>
        <p:spPr>
          <a:xfrm>
            <a:off x="381000" y="1850571"/>
            <a:ext cx="11544299" cy="3651059"/>
          </a:xfrm>
          <a:prstGeom prst="rect">
            <a:avLst/>
          </a:prstGeom>
        </p:spPr>
      </p:pic>
    </p:spTree>
    <p:extLst>
      <p:ext uri="{BB962C8B-B14F-4D97-AF65-F5344CB8AC3E}">
        <p14:creationId xmlns:p14="http://schemas.microsoft.com/office/powerpoint/2010/main" val="2801579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1285</Words>
  <Application>Microsoft Office PowerPoint</Application>
  <PresentationFormat>Widescreen</PresentationFormat>
  <Paragraphs>239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Tema de Office</vt:lpstr>
      <vt:lpstr>PowerPoint Presentation</vt:lpstr>
      <vt:lpstr> Ecatepec 97.4% de los habitantes de se sienten inseguros  Alerta de Género desde 2015. 53 feminicidios desde entonces</vt:lpstr>
      <vt:lpstr>PowerPoint Presentation</vt:lpstr>
      <vt:lpstr>PERCEPCIÓN E INCIDENCIA  Coincidencias y contradicciones entre usuarias y reguladores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ELVIA MEJIA</dc:creator>
  <cp:lastModifiedBy>Julie-Anne Boudreau</cp:lastModifiedBy>
  <cp:revision>36</cp:revision>
  <dcterms:created xsi:type="dcterms:W3CDTF">2020-10-27T13:35:47Z</dcterms:created>
  <dcterms:modified xsi:type="dcterms:W3CDTF">2020-11-05T17:00:37Z</dcterms:modified>
</cp:coreProperties>
</file>